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49"/>
  </p:notesMasterIdLst>
  <p:sldIdLst>
    <p:sldId id="256" r:id="rId4"/>
    <p:sldId id="257" r:id="rId5"/>
    <p:sldId id="390" r:id="rId6"/>
    <p:sldId id="645" r:id="rId7"/>
    <p:sldId id="655" r:id="rId8"/>
    <p:sldId id="646" r:id="rId9"/>
    <p:sldId id="648" r:id="rId10"/>
    <p:sldId id="649" r:id="rId11"/>
    <p:sldId id="652" r:id="rId12"/>
    <p:sldId id="653" r:id="rId13"/>
    <p:sldId id="657" r:id="rId14"/>
    <p:sldId id="662" r:id="rId15"/>
    <p:sldId id="663" r:id="rId16"/>
    <p:sldId id="664" r:id="rId17"/>
    <p:sldId id="665" r:id="rId18"/>
    <p:sldId id="669" r:id="rId19"/>
    <p:sldId id="670" r:id="rId20"/>
    <p:sldId id="671" r:id="rId21"/>
    <p:sldId id="667" r:id="rId22"/>
    <p:sldId id="677" r:id="rId23"/>
    <p:sldId id="672" r:id="rId24"/>
    <p:sldId id="673" r:id="rId25"/>
    <p:sldId id="674" r:id="rId26"/>
    <p:sldId id="675" r:id="rId27"/>
    <p:sldId id="676" r:id="rId28"/>
    <p:sldId id="666" r:id="rId29"/>
    <p:sldId id="683" r:id="rId30"/>
    <p:sldId id="647" r:id="rId31"/>
    <p:sldId id="629" r:id="rId32"/>
    <p:sldId id="627" r:id="rId33"/>
    <p:sldId id="628" r:id="rId34"/>
    <p:sldId id="630" r:id="rId35"/>
    <p:sldId id="681" r:id="rId36"/>
    <p:sldId id="682" r:id="rId37"/>
    <p:sldId id="632" r:id="rId38"/>
    <p:sldId id="635" r:id="rId39"/>
    <p:sldId id="637" r:id="rId40"/>
    <p:sldId id="639" r:id="rId41"/>
    <p:sldId id="640" r:id="rId42"/>
    <p:sldId id="679" r:id="rId43"/>
    <p:sldId id="642" r:id="rId44"/>
    <p:sldId id="643" r:id="rId45"/>
    <p:sldId id="636" r:id="rId46"/>
    <p:sldId id="684" r:id="rId47"/>
    <p:sldId id="259" r:id="rId4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106FAA"/>
    <a:srgbClr val="094162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/>
    <p:restoredTop sz="80669" autoAdjust="0"/>
  </p:normalViewPr>
  <p:slideViewPr>
    <p:cSldViewPr snapToGrid="0">
      <p:cViewPr varScale="1">
        <p:scale>
          <a:sx n="68" d="100"/>
          <a:sy n="68" d="100"/>
        </p:scale>
        <p:origin x="304" y="200"/>
      </p:cViewPr>
      <p:guideLst>
        <p:guide orient="horz" pos="2205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2021/1/20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411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7191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7845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3752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7198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0207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281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13124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09442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091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6853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1143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7998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7307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514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92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7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theme" Target="../theme/theme2.xml"/><Relationship Id="rId29" Type="http://schemas.openxmlformats.org/officeDocument/2006/relationships/image" Target="../media/image1.png"/><Relationship Id="rId30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13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  <p:sldLayoutId id="2147484249" r:id="rId19"/>
    <p:sldLayoutId id="2147484250" r:id="rId20"/>
    <p:sldLayoutId id="2147484251" r:id="rId21"/>
    <p:sldLayoutId id="2147484252" r:id="rId22"/>
    <p:sldLayoutId id="2147484253" r:id="rId23"/>
    <p:sldLayoutId id="2147484254" r:id="rId24"/>
    <p:sldLayoutId id="2147484255" r:id="rId25"/>
    <p:sldLayoutId id="2147484256" r:id="rId26"/>
    <p:sldLayoutId id="2147484257" r:id="rId2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scikit-learn.org/stable/modules/generated/sklearn.naive_bayes.BernoulliNB.html#sklearn.naive_bayes.Bernoulli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ikit-learn.org/stable/modules/generated/sklearn.naive_bayes.CategoricalNB.html#sklearn.naive_bayes.Categorical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ikit-learn.org/stable/modules/generated/sklearn.naive_bayes.MultinomialNB.html#sklearn.naive_bayes.Multinomial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s://scikit-learn.org/stable/modules/generated/sklearn.naive_bayes.GaussianNB.html#sklearn.naive_bayes.GaussianNB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ikit-learn.org/stable/modules/generated/sklearn.naive_bayes.ComplementNB.html#sklearn.naive_bayes.ComplementNB" TargetMode="External"/><Relationship Id="rId3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emf"/><Relationship Id="rId3" Type="http://schemas.openxmlformats.org/officeDocument/2006/relationships/image" Target="../media/image16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325395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生成式分类器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32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当特征取值只有两种可能</a:t>
                </a:r>
                <a:r>
                  <a:rPr lang="zh-CN" altLang="zh-CN" dirty="0" smtClean="0"/>
                  <a:t>时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例：在文档分类中，</a:t>
                </a:r>
                <a:r>
                  <a:rPr lang="zh-CN" altLang="zh-CN" sz="2800" dirty="0" smtClean="0"/>
                  <a:t>如</a:t>
                </a:r>
                <a:r>
                  <a:rPr lang="zh-CN" altLang="en-US" sz="2800" dirty="0" smtClean="0"/>
                  <a:t>每</a:t>
                </a:r>
                <a:r>
                  <a:rPr lang="zh-CN" altLang="zh-CN" sz="2800" dirty="0" smtClean="0"/>
                  <a:t>个</a:t>
                </a:r>
                <a:r>
                  <a:rPr lang="zh-CN" altLang="zh-CN" sz="2800" dirty="0"/>
                  <a:t>词语在文档中是否</a:t>
                </a:r>
                <a:r>
                  <a:rPr lang="zh-CN" altLang="zh-CN" sz="2800" dirty="0" smtClean="0"/>
                  <a:t>出现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/>
                      <m:t>𝑝</m:t>
                    </m:r>
                    <m:r>
                      <a:rPr lang="en-US" altLang="zh-CN" sz="2800" dirty="0"/>
                      <m:t>(</m:t>
                    </m:r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𝑥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dirty="0"/>
                      <m:t>|</m:t>
                    </m:r>
                    <m:r>
                      <a:rPr lang="en-US" altLang="zh-CN" sz="2800" i="1" dirty="0"/>
                      <m:t>𝑌</m:t>
                    </m:r>
                    <m:r>
                      <a:rPr lang="en-US" altLang="zh-CN" sz="2800" dirty="0"/>
                      <m:t>=</m:t>
                    </m:r>
                    <m:r>
                      <a:rPr lang="en-US" altLang="zh-CN" sz="2800" i="1" dirty="0"/>
                      <m:t>𝑐</m:t>
                    </m:r>
                    <m:r>
                      <a:rPr lang="en-US" altLang="zh-CN" sz="2800" dirty="0"/>
                      <m:t>)</m:t>
                    </m:r>
                  </m:oMath>
                </a14:m>
                <a:r>
                  <a:rPr lang="zh-CN" altLang="zh-CN" sz="2800" dirty="0"/>
                  <a:t>可用贝努利分布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 smtClean="0">
                        <a:solidFill>
                          <a:srgbClr val="C00000"/>
                        </a:solidFill>
                      </a:rPr>
                      <m:t>Bernoulli</m:t>
                    </m:r>
                    <m:r>
                      <a:rPr lang="en-US" altLang="zh-CN" sz="2800" dirty="0"/>
                      <m:t>(</m:t>
                    </m:r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𝑥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i="1" dirty="0"/>
                      <m:t>|</m:t>
                    </m:r>
                    <m:r>
                      <a:rPr lang="en-US" altLang="zh-CN" sz="2800" i="1" dirty="0"/>
                      <m:t>𝑌</m:t>
                    </m:r>
                    <m:r>
                      <a:rPr lang="en-US" altLang="zh-CN" sz="2800" i="1" dirty="0"/>
                      <m:t>=</m:t>
                    </m:r>
                    <m:r>
                      <a:rPr lang="en-US" altLang="zh-CN" sz="2800" i="1" dirty="0"/>
                      <m:t>𝑐</m:t>
                    </m:r>
                    <m:r>
                      <a:rPr lang="en-US" altLang="zh-CN" sz="2800" i="1" dirty="0"/>
                      <m:t>,</m:t>
                    </m:r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 dirty="0"/>
                          <m:t>𝑐</m:t>
                        </m:r>
                        <m:r>
                          <a:rPr lang="en-US" altLang="zh-CN" sz="2800" i="1" dirty="0"/>
                          <m:t>,</m:t>
                        </m:r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dirty="0"/>
                      <m:t>)</m:t>
                    </m:r>
                  </m:oMath>
                </a14:m>
                <a:r>
                  <a:rPr lang="zh-CN" altLang="zh-CN" sz="2800" dirty="0"/>
                  <a:t>表示，其中参数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 dirty="0"/>
                          <m:t>𝑐</m:t>
                        </m:r>
                        <m:r>
                          <a:rPr lang="en-US" altLang="zh-CN" sz="2800" i="1" dirty="0"/>
                          <m:t>,</m:t>
                        </m:r>
                        <m:r>
                          <a:rPr lang="en-US" altLang="zh-CN" sz="2800" i="1" dirty="0"/>
                          <m:t>𝑗</m:t>
                        </m:r>
                      </m:sub>
                    </m:sSub>
                  </m:oMath>
                </a14:m>
                <a:r>
                  <a:rPr lang="zh-CN" altLang="zh-CN" sz="2800" dirty="0"/>
                  <a:t>表示在类别</a:t>
                </a:r>
                <a14:m>
                  <m:oMath xmlns:m="http://schemas.openxmlformats.org/officeDocument/2006/math">
                    <m:r>
                      <a:rPr lang="en-US" altLang="zh-CN" sz="2800" i="1" dirty="0"/>
                      <m:t>𝑌</m:t>
                    </m:r>
                    <m:r>
                      <a:rPr lang="en-US" altLang="zh-CN" sz="2800" dirty="0"/>
                      <m:t>=</m:t>
                    </m:r>
                    <m:r>
                      <a:rPr lang="en-US" altLang="zh-CN" sz="2800" i="1" dirty="0"/>
                      <m:t>𝑐</m:t>
                    </m:r>
                  </m:oMath>
                </a14:m>
                <a:r>
                  <a:rPr lang="zh-CN" altLang="zh-CN" sz="2800" dirty="0"/>
                  <a:t>的情况下，特征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𝑋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i="1" dirty="0"/>
                      <m:t>=1</m:t>
                    </m:r>
                  </m:oMath>
                </a14:m>
                <a:r>
                  <a:rPr lang="zh-CN" altLang="zh-CN" sz="2800" dirty="0"/>
                  <a:t>的概率。</a:t>
                </a: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NBC——</a:t>
            </a:r>
            <a:r>
              <a:rPr kumimoji="1" lang="zh-CN" altLang="en-US" dirty="0" smtClean="0"/>
              <a:t> 二值特征</a:t>
            </a:r>
            <a:endParaRPr kumimoji="1" lang="zh-CN" altLang="en-US" dirty="0"/>
          </a:p>
        </p:txBody>
      </p:sp>
      <p:graphicFrame>
        <p:nvGraphicFramePr>
          <p:cNvPr id="4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21324"/>
              </p:ext>
            </p:extLst>
          </p:nvPr>
        </p:nvGraphicFramePr>
        <p:xfrm>
          <a:off x="1394771" y="4276729"/>
          <a:ext cx="852615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6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2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7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28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344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839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971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495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2031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0529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95672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5188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information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identify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useful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from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delicious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Y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5" name="Group 9"/>
          <p:cNvGrpSpPr/>
          <p:nvPr/>
        </p:nvGrpSpPr>
        <p:grpSpPr>
          <a:xfrm>
            <a:off x="2132419" y="5721398"/>
            <a:ext cx="7050862" cy="663636"/>
            <a:chOff x="1046569" y="5713489"/>
            <a:chExt cx="7050862" cy="663636"/>
          </a:xfrm>
        </p:grpSpPr>
        <p:sp>
          <p:nvSpPr>
            <p:cNvPr id="6" name="Right Brace 17"/>
            <p:cNvSpPr/>
            <p:nvPr/>
          </p:nvSpPr>
          <p:spPr>
            <a:xfrm rot="5400000">
              <a:off x="4431956" y="2328102"/>
              <a:ext cx="280087" cy="7050862"/>
            </a:xfrm>
            <a:prstGeom prst="rightBrac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18"/>
                <p:cNvSpPr txBox="1"/>
                <p:nvPr/>
              </p:nvSpPr>
              <p:spPr>
                <a:xfrm>
                  <a:off x="3675317" y="6007793"/>
                  <a:ext cx="227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3333CC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𝑉</m:t>
                      </m:r>
                    </m:oMath>
                  </a14:m>
                  <a:r>
                    <a:rPr lang="en-US" dirty="0" smtClean="0">
                      <a:solidFill>
                        <a:srgbClr val="3333CC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:r>
                    <a:rPr lang="zh-CN" altLang="en-US" dirty="0" smtClean="0">
                      <a:solidFill>
                        <a:srgbClr val="3333CC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个二值特征</a:t>
                  </a:r>
                  <a:endParaRPr lang="en-US" dirty="0">
                    <a:solidFill>
                      <a:srgbClr val="3333CC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7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17" y="6007793"/>
                  <a:ext cx="227762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813309" y="3230783"/>
                <a:ext cx="6315510" cy="672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309" y="3230783"/>
                <a:ext cx="6315510" cy="672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58301" y="6334780"/>
            <a:ext cx="528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中的实现：</a:t>
            </a:r>
            <a:r>
              <a:rPr lang="en-US" altLang="zh-CN" sz="2800" u="sng" dirty="0">
                <a:latin typeface="Microsoft YaHei" charset="-122"/>
                <a:ea typeface="Microsoft YaHei" charset="-122"/>
                <a:cs typeface="Microsoft YaHei" charset="-122"/>
                <a:hlinkClick r:id="rId5" tooltip="sklearn.naive_bayes.BernoulliNB"/>
              </a:rPr>
              <a:t>BernoulliNB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18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朴素贝叶斯大大减少了模型的参数量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无独立假设：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条件独立假设：</a:t>
            </a:r>
            <a:endParaRPr kumimoji="1"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NBC——</a:t>
            </a:r>
            <a:r>
              <a:rPr kumimoji="1" lang="zh-CN" altLang="en-US" dirty="0"/>
              <a:t> 二值</a:t>
            </a:r>
            <a:r>
              <a:rPr kumimoji="1" lang="zh-CN" altLang="en-US" dirty="0" smtClean="0"/>
              <a:t>特征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07685" y="1830813"/>
                <a:ext cx="4146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85" y="1830813"/>
                <a:ext cx="414645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4"/>
          <p:cNvGrpSpPr/>
          <p:nvPr/>
        </p:nvGrpSpPr>
        <p:grpSpPr>
          <a:xfrm>
            <a:off x="3352800" y="2339125"/>
            <a:ext cx="3511379" cy="1690521"/>
            <a:chOff x="1703172" y="2722565"/>
            <a:chExt cx="3511379" cy="16905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7"/>
                <p:cNvSpPr txBox="1"/>
                <p:nvPr/>
              </p:nvSpPr>
              <p:spPr>
                <a:xfrm>
                  <a:off x="1703172" y="3212757"/>
                  <a:ext cx="351137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FF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类条件密度参数：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×(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𝑉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−1)</m:t>
                      </m:r>
                    </m:oMath>
                  </a14:m>
                  <a:endParaRPr lang="en-US" altLang="zh-CN" sz="2400" dirty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endParaRPr lang="en-US" sz="2400" dirty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172" y="3212757"/>
                  <a:ext cx="3511379" cy="12003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04" t="-4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10"/>
            <p:cNvCxnSpPr/>
            <p:nvPr/>
          </p:nvCxnSpPr>
          <p:spPr>
            <a:xfrm flipV="1">
              <a:off x="3036672" y="2722565"/>
              <a:ext cx="1321144" cy="4901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"/>
          <p:cNvGrpSpPr/>
          <p:nvPr/>
        </p:nvGrpSpPr>
        <p:grpSpPr>
          <a:xfrm>
            <a:off x="7271952" y="2354033"/>
            <a:ext cx="3453198" cy="1281223"/>
            <a:chOff x="5671751" y="2737474"/>
            <a:chExt cx="2861021" cy="12812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00B05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类先验参数：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endParaRPr lang="en-US" sz="2400" dirty="0">
                    <a:solidFill>
                      <a:srgbClr val="00B05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64" t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11"/>
            <p:cNvCxnSpPr/>
            <p:nvPr/>
          </p:nvCxnSpPr>
          <p:spPr>
            <a:xfrm flipH="1" flipV="1">
              <a:off x="5671751" y="2737474"/>
              <a:ext cx="911552" cy="47528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851837" y="4010529"/>
                <a:ext cx="4146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837" y="4010529"/>
                <a:ext cx="414645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580913" y="4780266"/>
                <a:ext cx="3686715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3" y="4780266"/>
                <a:ext cx="3686715" cy="10229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4"/>
          <p:cNvGrpSpPr/>
          <p:nvPr/>
        </p:nvGrpSpPr>
        <p:grpSpPr>
          <a:xfrm>
            <a:off x="4819650" y="5482842"/>
            <a:ext cx="3511379" cy="951857"/>
            <a:chOff x="1703172" y="2722565"/>
            <a:chExt cx="3511379" cy="9518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7"/>
                <p:cNvSpPr txBox="1"/>
                <p:nvPr/>
              </p:nvSpPr>
              <p:spPr>
                <a:xfrm>
                  <a:off x="1703172" y="3212757"/>
                  <a:ext cx="35113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FF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类条件密度参数：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r>
                        <a:rPr lang="en-US" altLang="zh-CN" sz="2400" b="0" i="1" dirty="0" smtClean="0">
                          <a:solidFill>
                            <a:srgbClr val="FF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𝑉</m:t>
                      </m:r>
                    </m:oMath>
                  </a14:m>
                  <a:endParaRPr lang="en-US" altLang="zh-CN" sz="2400" dirty="0">
                    <a:solidFill>
                      <a:srgbClr val="FF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14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172" y="3212757"/>
                  <a:ext cx="3511379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8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0"/>
            <p:cNvCxnSpPr>
              <a:stCxn id="14" idx="0"/>
            </p:cNvCxnSpPr>
            <p:nvPr/>
          </p:nvCxnSpPr>
          <p:spPr>
            <a:xfrm flipV="1">
              <a:off x="3458862" y="2722565"/>
              <a:ext cx="898954" cy="4901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738802" y="5497750"/>
            <a:ext cx="3453198" cy="1281223"/>
            <a:chOff x="5671751" y="2737474"/>
            <a:chExt cx="2861021" cy="12812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8"/>
                <p:cNvSpPr txBox="1"/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00B05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类先验参数：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endParaRPr lang="en-US" sz="2400" dirty="0">
                    <a:solidFill>
                      <a:srgbClr val="00B05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>
            <p:sp>
              <p:nvSpPr>
                <p:cNvPr id="17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62" t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1"/>
            <p:cNvCxnSpPr/>
            <p:nvPr/>
          </p:nvCxnSpPr>
          <p:spPr>
            <a:xfrm flipH="1" flipV="1">
              <a:off x="5671751" y="2737474"/>
              <a:ext cx="911552" cy="47528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8"/>
          <p:cNvGrpSpPr/>
          <p:nvPr/>
        </p:nvGrpSpPr>
        <p:grpSpPr>
          <a:xfrm>
            <a:off x="540002" y="4661922"/>
            <a:ext cx="3708248" cy="1920082"/>
            <a:chOff x="2530706" y="4340570"/>
            <a:chExt cx="3708248" cy="19200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23"/>
                <p:cNvSpPr/>
                <p:nvPr/>
              </p:nvSpPr>
              <p:spPr>
                <a:xfrm>
                  <a:off x="4044828" y="4340570"/>
                  <a:ext cx="685800" cy="6858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20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828" y="4340570"/>
                  <a:ext cx="685800" cy="6858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5"/>
                <p:cNvSpPr/>
                <p:nvPr/>
              </p:nvSpPr>
              <p:spPr>
                <a:xfrm>
                  <a:off x="3573001" y="5574852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 baseline="-25000" dirty="0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>
            <p:sp>
              <p:nvSpPr>
                <p:cNvPr id="21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001" y="5574852"/>
                  <a:ext cx="685800" cy="6858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7"/>
            <p:cNvCxnSpPr/>
            <p:nvPr/>
          </p:nvCxnSpPr>
          <p:spPr>
            <a:xfrm flipV="1">
              <a:off x="3915901" y="5026370"/>
              <a:ext cx="471827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8"/>
            <p:cNvCxnSpPr/>
            <p:nvPr/>
          </p:nvCxnSpPr>
          <p:spPr>
            <a:xfrm flipH="1" flipV="1">
              <a:off x="4387728" y="5026370"/>
              <a:ext cx="463374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32"/>
            <p:cNvGrpSpPr/>
            <p:nvPr/>
          </p:nvGrpSpPr>
          <p:grpSpPr>
            <a:xfrm>
              <a:off x="4508202" y="5574852"/>
              <a:ext cx="685800" cy="685800"/>
              <a:chOff x="5049730" y="5435947"/>
              <a:chExt cx="685800" cy="685800"/>
            </a:xfrm>
          </p:grpSpPr>
          <p:sp>
            <p:nvSpPr>
              <p:cNvPr id="32" name="Oval 26"/>
              <p:cNvSpPr/>
              <p:nvPr/>
            </p:nvSpPr>
            <p:spPr>
              <a:xfrm>
                <a:off x="5049730" y="5435947"/>
                <a:ext cx="685800" cy="6858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29"/>
                  <p:cNvSpPr txBox="1"/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400" baseline="-25000" dirty="0"/>
                  </a:p>
                </p:txBody>
              </p:sp>
            </mc:Choice>
            <mc:Fallback>
              <p:sp>
                <p:nvSpPr>
                  <p:cNvPr id="33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5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34"/>
            <p:cNvGrpSpPr/>
            <p:nvPr/>
          </p:nvGrpSpPr>
          <p:grpSpPr>
            <a:xfrm>
              <a:off x="5553154" y="5574852"/>
              <a:ext cx="685800" cy="685800"/>
              <a:chOff x="5049730" y="5435947"/>
              <a:chExt cx="685800" cy="685800"/>
            </a:xfrm>
          </p:grpSpPr>
          <p:sp>
            <p:nvSpPr>
              <p:cNvPr id="30" name="Oval 35"/>
              <p:cNvSpPr/>
              <p:nvPr/>
            </p:nvSpPr>
            <p:spPr>
              <a:xfrm>
                <a:off x="5049730" y="5435947"/>
                <a:ext cx="685800" cy="6858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6"/>
                  <p:cNvSpPr txBox="1"/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2400" baseline="-25000" dirty="0"/>
                  </a:p>
                </p:txBody>
              </p:sp>
            </mc:Choice>
            <mc:Fallback>
              <p:sp>
                <p:nvSpPr>
                  <p:cNvPr id="31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Arrow Connector 37"/>
            <p:cNvCxnSpPr/>
            <p:nvPr/>
          </p:nvCxnSpPr>
          <p:spPr>
            <a:xfrm flipH="1" flipV="1">
              <a:off x="4387728" y="5026370"/>
              <a:ext cx="1508326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Oval 41"/>
                <p:cNvSpPr/>
                <p:nvPr/>
              </p:nvSpPr>
              <p:spPr>
                <a:xfrm>
                  <a:off x="2530706" y="5574852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 baseline="-25000" dirty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>
            <p:sp>
              <p:nvSpPr>
                <p:cNvPr id="27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06" y="5574852"/>
                  <a:ext cx="685800" cy="6858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42"/>
            <p:cNvCxnSpPr/>
            <p:nvPr/>
          </p:nvCxnSpPr>
          <p:spPr>
            <a:xfrm flipV="1">
              <a:off x="2873606" y="5026370"/>
              <a:ext cx="1514122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45"/>
            <p:cNvSpPr txBox="1"/>
            <p:nvPr/>
          </p:nvSpPr>
          <p:spPr>
            <a:xfrm>
              <a:off x="5223192" y="5678831"/>
              <a:ext cx="494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似然函数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类条件分布的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与似然函数中第一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项有关</a:t>
                </a:r>
                <a:endParaRPr kumimoji="1" lang="zh-CN" altLang="en-US" sz="240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NBC——</a:t>
            </a:r>
            <a:r>
              <a:rPr kumimoji="1" lang="zh-CN" altLang="en-US" dirty="0"/>
              <a:t> 二值特征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0" y="1455359"/>
                <a:ext cx="8176148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5359"/>
                <a:ext cx="8176148" cy="1174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00150" y="2630104"/>
                <a:ext cx="8695778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s-I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400" i="1" dirty="0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s-I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400" i="1" dirty="0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sz="24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2630104"/>
                <a:ext cx="8695778" cy="11747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445855" y="895630"/>
                <a:ext cx="4568495" cy="50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55" y="895630"/>
                <a:ext cx="4568495" cy="507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00150" y="3768026"/>
                <a:ext cx="9716827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2400" i="1" dirty="0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US" altLang="zh-CN" sz="24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4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3768026"/>
                <a:ext cx="9716827" cy="11747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00150" y="5770674"/>
                <a:ext cx="8014951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5770674"/>
                <a:ext cx="8014951" cy="11329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72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函数对参数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的一阶偏导数为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0: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NBC——</a:t>
            </a:r>
            <a:r>
              <a:rPr kumimoji="1" lang="zh-CN" altLang="en-US" dirty="0"/>
              <a:t> 二值特征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58779" y="1579674"/>
                <a:ext cx="8585042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1579674"/>
                <a:ext cx="8585042" cy="11329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858779" y="2864589"/>
                <a:ext cx="8273290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2864589"/>
                <a:ext cx="8273290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58779" y="4149504"/>
                <a:ext cx="5773439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4149504"/>
                <a:ext cx="5773439" cy="1132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30237" y="5520598"/>
                <a:ext cx="4953664" cy="9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520598"/>
                <a:ext cx="4953664" cy="9585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070782" y="5680864"/>
                <a:ext cx="482503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的所有样本</m:t>
                          </m:r>
                          <m:r>
                            <m:rPr>
                              <m:nor/>
                            </m:rPr>
                            <a:rPr kumimoji="1" lang="zh-CN" altLang="en-US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维特征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值为</m:t>
                          </m:r>
                          <m:r>
                            <a:rPr kumimoji="1"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样本数目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的样本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数目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82" y="5680864"/>
                <a:ext cx="4825039" cy="5988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8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sz="2400" dirty="0" smtClean="0"/>
                  <a:t> </a:t>
                </a:r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当观测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sz="2400" dirty="0" smtClean="0"/>
                  <a:t>，从而</a:t>
                </a:r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解决方案：类条件平滑（加入伪计数，每个特征</a:t>
                </a:r>
                <a:r>
                  <a:rPr kumimoji="1" lang="zh-CN" altLang="en-US" sz="2400" dirty="0"/>
                  <a:t>取值</a:t>
                </a:r>
                <a:r>
                  <a:rPr kumimoji="1" lang="zh-CN" altLang="en-US" sz="2400" dirty="0" smtClean="0"/>
                  <a:t>的样本数增加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zh-CN" sz="24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/>
                  <a:t>）</a:t>
                </a:r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NBC——</a:t>
            </a:r>
            <a:r>
              <a:rPr kumimoji="1" lang="zh-CN" altLang="en-US" dirty="0"/>
              <a:t> 二值特征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26062" y="984605"/>
                <a:ext cx="4960653" cy="9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62" y="984605"/>
                <a:ext cx="4960653" cy="958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43297" y="2875480"/>
                <a:ext cx="5999591" cy="590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97" y="2875480"/>
                <a:ext cx="5999591" cy="5900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349364" y="3465124"/>
                <a:ext cx="5001562" cy="797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4" y="3465124"/>
                <a:ext cx="5001562" cy="7977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889164" y="434292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不管其他特征如何</a:t>
            </a:r>
            <a:r>
              <a:rPr kumimoji="1" lang="zh-CN" altLang="en-US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，结果都一样</a:t>
            </a:r>
            <a:endParaRPr kumimoji="1" lang="zh-CN" altLang="en-US" sz="24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58779" y="4342921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bg-BG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4342921"/>
                <a:ext cx="60960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243297" y="5710741"/>
                <a:ext cx="2173544" cy="856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97" y="5710741"/>
                <a:ext cx="2173544" cy="856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610666" y="5954494"/>
                <a:ext cx="31028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：拉普拉斯平滑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66" y="5954494"/>
                <a:ext cx="3102837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0526" r="-216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65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9031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离散型特征（类别型特征），假设</a:t>
                </a:r>
                <a:r>
                  <a:rPr lang="zh-CN" altLang="zh-CN" dirty="0" smtClean="0"/>
                  <a:t>特征</a:t>
                </a:r>
                <a:r>
                  <a:rPr lang="zh-CN" altLang="zh-CN" dirty="0"/>
                  <a:t>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zh-CN" altLang="zh-CN" dirty="0"/>
                  <a:t>种</a:t>
                </a:r>
                <a:r>
                  <a:rPr lang="zh-CN" altLang="zh-CN" dirty="0" smtClean="0"/>
                  <a:t>取值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/>
                      <m:t>𝑝</m:t>
                    </m:r>
                    <m:r>
                      <a:rPr lang="en-US" altLang="zh-CN" sz="2800" dirty="0"/>
                      <m:t>(</m:t>
                    </m:r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𝑥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dirty="0"/>
                      <m:t>|</m:t>
                    </m:r>
                    <m:r>
                      <a:rPr lang="en-US" altLang="zh-CN" sz="2800" i="1" dirty="0"/>
                      <m:t>𝑌</m:t>
                    </m:r>
                    <m:r>
                      <a:rPr lang="en-US" altLang="zh-CN" sz="2800" dirty="0"/>
                      <m:t>=</m:t>
                    </m:r>
                    <m:r>
                      <a:rPr lang="en-US" altLang="zh-CN" sz="2800" i="1" dirty="0"/>
                      <m:t>𝑐</m:t>
                    </m:r>
                    <m:r>
                      <a:rPr lang="en-US" altLang="zh-CN" sz="2800" dirty="0"/>
                      <m:t>)</m:t>
                    </m:r>
                  </m:oMath>
                </a14:m>
                <a:r>
                  <a:rPr lang="zh-CN" altLang="zh-CN" sz="2800" dirty="0" smtClean="0"/>
                  <a:t>可用</a:t>
                </a:r>
                <a:r>
                  <a:rPr lang="zh-CN" altLang="en-US" sz="2800" dirty="0" smtClean="0"/>
                  <a:t>类别</a:t>
                </a:r>
                <a:r>
                  <a:rPr lang="zh-CN" altLang="zh-CN" sz="2800" dirty="0" smtClean="0"/>
                  <a:t>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Cat</m:t>
                    </m:r>
                    <m:r>
                      <a:rPr lang="en-US" altLang="zh-CN" sz="2800" dirty="0"/>
                      <m:t>(</m:t>
                    </m:r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𝑥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i="1" dirty="0"/>
                      <m:t>|</m:t>
                    </m:r>
                    <m:r>
                      <a:rPr lang="en-US" altLang="zh-CN" sz="2800" i="1" dirty="0"/>
                      <m:t>𝑌</m:t>
                    </m:r>
                    <m:r>
                      <a:rPr lang="en-US" altLang="zh-CN" sz="2800" i="1" dirty="0"/>
                      <m:t>=</m:t>
                    </m:r>
                    <m:r>
                      <a:rPr lang="en-US" altLang="zh-CN" sz="2800" i="1" dirty="0"/>
                      <m:t>𝑐</m:t>
                    </m:r>
                    <m:r>
                      <a:rPr lang="en-US" altLang="zh-CN" sz="2800" i="1" dirty="0"/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sz="2800" dirty="0"/>
                      <m:t>)</m:t>
                    </m:r>
                  </m:oMath>
                </a14:m>
                <a:r>
                  <a:rPr lang="zh-CN" altLang="zh-CN" sz="2800" dirty="0"/>
                  <a:t>表示，其中参数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zh-CN" sz="2800" dirty="0"/>
                  <a:t>表示在类别</a:t>
                </a:r>
                <a14:m>
                  <m:oMath xmlns:m="http://schemas.openxmlformats.org/officeDocument/2006/math">
                    <m:r>
                      <a:rPr lang="en-US" altLang="zh-CN" sz="2800" i="1" dirty="0"/>
                      <m:t>𝑌</m:t>
                    </m:r>
                    <m:r>
                      <a:rPr lang="en-US" altLang="zh-CN" sz="2800" dirty="0"/>
                      <m:t>=</m:t>
                    </m:r>
                    <m:r>
                      <a:rPr lang="en-US" altLang="zh-CN" sz="2800" i="1" dirty="0"/>
                      <m:t>𝑐</m:t>
                    </m:r>
                  </m:oMath>
                </a14:m>
                <a:r>
                  <a:rPr lang="zh-CN" altLang="zh-CN" sz="2800" dirty="0"/>
                  <a:t>的情况下，特征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/>
                        </m:ctrlPr>
                      </m:sSubPr>
                      <m:e>
                        <m:r>
                          <a:rPr lang="en-US" altLang="zh-CN" sz="2800" i="1" dirty="0"/>
                          <m:t>𝑋</m:t>
                        </m:r>
                      </m:e>
                      <m:sub>
                        <m:r>
                          <a:rPr lang="en-US" altLang="zh-CN" sz="2800" i="1" dirty="0"/>
                          <m:t>𝑗</m:t>
                        </m:r>
                      </m:sub>
                    </m:sSub>
                    <m:r>
                      <a:rPr lang="en-US" altLang="zh-CN" sz="2800" i="1" dirty="0"/>
                      <m:t>=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zh-CN" altLang="zh-CN" sz="2800" dirty="0"/>
                  <a:t>的概率</a:t>
                </a:r>
                <a:r>
                  <a:rPr lang="zh-CN" altLang="zh-CN" sz="2800" dirty="0" smtClean="0"/>
                  <a:t>。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>
                  <a:lnSpc>
                    <a:spcPct val="100000"/>
                  </a:lnSpc>
                </a:pPr>
                <a:endParaRPr lang="zh-CN" altLang="zh-CN" sz="3200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 err="1" smtClean="0"/>
                  <a:t>Sklearn</a:t>
                </a:r>
                <a:r>
                  <a:rPr kumimoji="1" lang="zh-CN" altLang="en-US" dirty="0" smtClean="0"/>
                  <a:t>中的实现：</a:t>
                </a:r>
                <a:r>
                  <a:rPr lang="en-US" altLang="zh-CN" dirty="0" smtClean="0">
                    <a:solidFill>
                      <a:srgbClr val="2878A2"/>
                    </a:solidFill>
                    <a:latin typeface="-apple-system" charset="0"/>
                    <a:hlinkClick r:id="rId2" tooltip="sklearn.naive_bayes.CategoricalNB"/>
                  </a:rPr>
                  <a:t>CategoricalNB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90313" cy="5237271"/>
              </a:xfrm>
              <a:blipFill rotWithShape="0">
                <a:blip r:embed="rId3"/>
                <a:stretch>
                  <a:fillRect l="-910" t="-1164" r="-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456421" cy="372953"/>
          </a:xfrm>
        </p:spPr>
        <p:txBody>
          <a:bodyPr/>
          <a:lstStyle/>
          <a:p>
            <a:r>
              <a:rPr kumimoji="1" lang="en-US" altLang="zh-CN" dirty="0" smtClean="0"/>
              <a:t>NBC——</a:t>
            </a:r>
            <a:r>
              <a:rPr kumimoji="1" lang="zh-CN" altLang="en-US" dirty="0" smtClean="0"/>
              <a:t>类别型特征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832359" y="2813571"/>
                <a:ext cx="6506012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59" y="2813571"/>
                <a:ext cx="6506012" cy="1303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7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同二值特征参数估计类似，我们采用极大似然法来估计模型参数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似然函数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类条件分布的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与似然函数中第一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项有关</a:t>
                </a:r>
                <a:endParaRPr kumimoji="1" lang="zh-CN" altLang="en-US" sz="240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类别型特征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0" y="1852503"/>
                <a:ext cx="8176148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2503"/>
                <a:ext cx="8176148" cy="1174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00150" y="3027248"/>
                <a:ext cx="9293698" cy="1355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s-I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ctrlPr>
                                                <a:rPr lang="is-IS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altLang="zh-CN" sz="2400" b="0" i="1" smtClean="0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altLang="zh-CN" sz="2400" b="0" i="1" smtClean="0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is-I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𝕀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3027248"/>
                <a:ext cx="9293698" cy="1355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00150" y="4165170"/>
                <a:ext cx="8130046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is-I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4165170"/>
                <a:ext cx="8130046" cy="11747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00150" y="5770674"/>
                <a:ext cx="6076151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bg-BG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s-I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5770674"/>
                <a:ext cx="6076151" cy="113293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925249" y="1455359"/>
                <a:ext cx="3505190" cy="744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1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altLang="zh-CN" sz="12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2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s-I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249" y="1455359"/>
                <a:ext cx="3505190" cy="7445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1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</p:spPr>
            <p:txBody>
              <a:bodyPr/>
              <a:lstStyle/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约束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条件：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</a:rPr>
                  <a:t>，采用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拉格朗日乘子法求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</a:rPr>
                  <a:t>的值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：</a:t>
                </a:r>
                <a:endParaRPr lang="zh-CN" altLang="en-US" dirty="0">
                  <a:solidFill>
                    <a:srgbClr val="094162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  <a:blipFill rotWithShape="0">
                <a:blip r:embed="rId2"/>
                <a:stretch>
                  <a:fillRect l="-737" t="-7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类别型特征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24498" y="5299932"/>
                <a:ext cx="7372018" cy="965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8" y="5299932"/>
                <a:ext cx="7372018" cy="9650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846260" y="5515984"/>
                <a:ext cx="4345740" cy="532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1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的所有样本</m:t>
                          </m:r>
                          <m:r>
                            <m:rPr>
                              <m:nor/>
                            </m:rPr>
                            <a:rPr kumimoji="1" lang="zh-CN" altLang="en-US" sz="16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  <m:r>
                            <a:rPr kumimoji="1" lang="zh-CN" altLang="en-US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维特征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值为</m:t>
                          </m:r>
                          <m:r>
                            <a:rPr kumimoji="1" lang="en-US" altLang="zh-CN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sz="1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样本数目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kumimoji="1" lang="en-US" altLang="zh-CN" sz="16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l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的样本</m:t>
                          </m:r>
                          <m:r>
                            <a:rPr kumimoji="1" lang="zh-CN" altLang="en-US" sz="1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数目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60" y="5515984"/>
                <a:ext cx="4345740" cy="5329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25565" y="2449212"/>
                <a:ext cx="6995505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4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bg-BG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5" y="2449212"/>
                <a:ext cx="6995505" cy="1132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08329" y="1685275"/>
                <a:ext cx="11180112" cy="530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𝕀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𝕀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=</m:t>
                                        </m:r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is-I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29" y="1685275"/>
                <a:ext cx="11180112" cy="5301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3"/>
              <p:cNvSpPr txBox="1"/>
              <p:nvPr/>
            </p:nvSpPr>
            <p:spPr>
              <a:xfrm>
                <a:off x="858779" y="3815943"/>
                <a:ext cx="3441968" cy="990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0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altLang="zh-CN" sz="20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3815943"/>
                <a:ext cx="3441968" cy="9901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94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同二值特征类似，为解决观测稀疏问题，加入伪计数，每个特征</a:t>
                </a:r>
                <a:r>
                  <a:rPr kumimoji="1" lang="zh-CN" altLang="en-US" dirty="0"/>
                  <a:t>取值</a:t>
                </a:r>
                <a:r>
                  <a:rPr kumimoji="1" lang="zh-CN" altLang="en-US" dirty="0" smtClean="0"/>
                  <a:t>的样本数增加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）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类别型特征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529047" y="2608675"/>
                <a:ext cx="2684261" cy="856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47" y="2608675"/>
                <a:ext cx="2684261" cy="856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SNS</a:t>
            </a:r>
            <a:r>
              <a:rPr kumimoji="1" lang="zh-CN" altLang="en-US" dirty="0" smtClean="0"/>
              <a:t>账号真实性判断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523823"/>
                  </p:ext>
                </p:extLst>
              </p:nvPr>
            </p:nvGraphicFramePr>
            <p:xfrm>
              <a:off x="171449" y="1147763"/>
              <a:ext cx="7219951" cy="3213522"/>
            </p:xfrm>
            <a:graphic>
              <a:graphicData uri="http://schemas.openxmlformats.org/drawingml/2006/table">
                <a:tbl>
                  <a:tblPr firstRow="1" firstCol="1" lastRow="1" lastCol="1">
                    <a:tableStyleId>{5C22544A-7EE6-4342-B048-85BDC9FD1C3A}</a:tableStyleId>
                  </a:tblPr>
                  <a:tblGrid>
                    <a:gridCol w="1543051"/>
                    <a:gridCol w="1428750"/>
                    <a:gridCol w="2228850"/>
                    <a:gridCol w="2019300"/>
                  </a:tblGrid>
                  <a:tr h="470322">
                    <a:tc>
                      <a:txBody>
                        <a:bodyPr/>
                        <a:lstStyle/>
                        <a:p>
                          <a:pPr indent="254000" algn="ctr">
                            <a:spcAft>
                              <a:spcPts val="0"/>
                            </a:spcAft>
                          </a:pPr>
                          <a:r>
                            <a:rPr lang="zh-CN" sz="1800" kern="9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日志密度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900"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𝐿</m:t>
                              </m:r>
                            </m:oMath>
                          </a14:m>
                          <a:endParaRPr lang="zh-CN" sz="1800" kern="9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800" kern="9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好友密度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900"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</m:oMath>
                          </a14:m>
                          <a:endParaRPr lang="zh-CN" sz="1800" kern="9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800" kern="9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是否使用真实头像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900"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𝐻</m:t>
                              </m:r>
                            </m:oMath>
                          </a14:m>
                          <a:endParaRPr lang="zh-CN" sz="1800" kern="9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800" kern="900" dirty="0"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账号是否真实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900">
                                  <a:effectLst/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oMath>
                          </a14:m>
                          <a:endParaRPr lang="zh-CN" sz="1800" kern="900" dirty="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b="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523823"/>
                  </p:ext>
                </p:extLst>
              </p:nvPr>
            </p:nvGraphicFramePr>
            <p:xfrm>
              <a:off x="171449" y="1147763"/>
              <a:ext cx="7219951" cy="3213522"/>
            </p:xfrm>
            <a:graphic>
              <a:graphicData uri="http://schemas.openxmlformats.org/drawingml/2006/table">
                <a:tbl>
                  <a:tblPr firstRow="1" firstCol="1" lastRow="1" lastCol="1">
                    <a:tableStyleId>{5C22544A-7EE6-4342-B048-85BDC9FD1C3A}</a:tableStyleId>
                  </a:tblPr>
                  <a:tblGrid>
                    <a:gridCol w="1543051"/>
                    <a:gridCol w="1428750"/>
                    <a:gridCol w="2228850"/>
                    <a:gridCol w="2019300"/>
                  </a:tblGrid>
                  <a:tr h="4703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395" t="-1299" r="-369960" b="-6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08085" t="-1299" r="-298298" b="-6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33607" t="-1299" r="-91530" b="-6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258308" t="-1299" r="-1208" b="-61558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l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m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>
                              <a:solidFill>
                                <a:srgbClr val="09405E"/>
                              </a:solidFill>
                              <a:effectLst/>
                            </a:rPr>
                            <a:t>s</a:t>
                          </a:r>
                          <a:endParaRPr lang="zh-CN" sz="1800" kern="90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yes</a:t>
                          </a:r>
                          <a:endParaRPr lang="zh-CN" sz="1800" b="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900" dirty="0">
                              <a:solidFill>
                                <a:srgbClr val="09405E"/>
                              </a:solidFill>
                              <a:effectLst/>
                            </a:rPr>
                            <a:t>no</a:t>
                          </a:r>
                          <a:endParaRPr lang="zh-CN" sz="1800" kern="900" dirty="0">
                            <a:solidFill>
                              <a:srgbClr val="09405E"/>
                            </a:solidFill>
                            <a:effectLst/>
                            <a:latin typeface="Times New Roman" charset="0"/>
                            <a:ea typeface="方正博雅宋_GBK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625029" y="1150085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类先验：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850188" y="1611750"/>
                <a:ext cx="3196388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88" y="1611750"/>
                <a:ext cx="3196388" cy="7837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844513" y="2478389"/>
                <a:ext cx="3085075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513" y="2478389"/>
                <a:ext cx="3085075" cy="786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0" y="462018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类条件：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30237" y="5109923"/>
                <a:ext cx="5697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𝑅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=7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个样本，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09923"/>
                <a:ext cx="569720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604" t="-101316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404812" y="5599658"/>
                <a:ext cx="1023473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特征日志密度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种取值：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s, l, 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，样本数分别为：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，再加入平滑计数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得到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                           ,                       ,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12" y="5599658"/>
                <a:ext cx="10234737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893" t="-5882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781173" y="5815626"/>
                <a:ext cx="257108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173" y="5815626"/>
                <a:ext cx="2571088" cy="7923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787002" y="5897138"/>
                <a:ext cx="1437637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002" y="5897138"/>
                <a:ext cx="1437637" cy="7848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888609" y="5897138"/>
                <a:ext cx="1565237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0,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09" y="5897138"/>
                <a:ext cx="1565237" cy="7848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73914" y="2621086"/>
            <a:ext cx="354163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产生式分类器</a:t>
            </a:r>
            <a:endParaRPr lang="en-US" altLang="zh-CN" sz="22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朴素贝叶斯分类器</a:t>
            </a:r>
            <a:endParaRPr lang="en-US" altLang="zh-CN" sz="22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高斯判别分析</a:t>
            </a:r>
            <a:endParaRPr lang="en-US" altLang="zh-CN" sz="2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9031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多项分布的朴素贝叶斯主要用于文本分类任务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例：在文档分类中，</a:t>
                </a:r>
                <a:r>
                  <a:rPr lang="zh-CN" altLang="zh-CN" sz="2800" dirty="0" smtClean="0"/>
                  <a:t>如</a:t>
                </a:r>
                <a:r>
                  <a:rPr lang="zh-CN" altLang="en-US" sz="2800" dirty="0" smtClean="0"/>
                  <a:t>每</a:t>
                </a:r>
                <a:r>
                  <a:rPr lang="zh-CN" altLang="zh-CN" sz="2800" dirty="0" smtClean="0"/>
                  <a:t>个</a:t>
                </a:r>
                <a:r>
                  <a:rPr lang="zh-CN" altLang="zh-CN" sz="2800" dirty="0"/>
                  <a:t>词语在文档</a:t>
                </a:r>
                <a:r>
                  <a:rPr lang="zh-CN" altLang="zh-CN" sz="2800" dirty="0" smtClean="0"/>
                  <a:t>中出现</a:t>
                </a:r>
                <a:r>
                  <a:rPr lang="zh-CN" altLang="en-US" sz="2800" dirty="0" smtClean="0"/>
                  <a:t>的次数（或</a:t>
                </a:r>
                <a:r>
                  <a:rPr lang="en-US" altLang="zh-CN" sz="2800" dirty="0" smtClean="0"/>
                  <a:t>TF-IDF</a:t>
                </a:r>
                <a:r>
                  <a:rPr lang="zh-CN" altLang="en-US" sz="2800" dirty="0" smtClean="0"/>
                  <a:t>）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令字典中有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sz="2800" dirty="0" smtClean="0"/>
                  <a:t>个单词，则对每个类别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sz="2800" dirty="0" smtClean="0"/>
                  <a:t>，分布参数为</a:t>
                </a:r>
                <a:r>
                  <a:rPr lang="en-US" altLang="zh-CN" sz="2800" dirty="0" smtClean="0"/>
                  <a:t>1</a:t>
                </a:r>
                <a:r>
                  <a:rPr lang="zh-CN" altLang="en-US" sz="2800" dirty="0" smtClean="0"/>
                  <a:t>个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𝑉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维</m:t>
                    </m:r>
                    <m:r>
                      <a:rPr lang="zh-CN" altLang="en-US" sz="2800" i="1" smtClean="0">
                        <a:latin typeface="Cambria Math" charset="0"/>
                      </a:rPr>
                      <m:t>向量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：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类似类别型朴素贝叶斯，但特征取值为</a:t>
                </a:r>
                <a:r>
                  <a:rPr lang="zh-CN" altLang="en-US" sz="2800" dirty="0" smtClean="0">
                    <a:solidFill>
                      <a:srgbClr val="C00000"/>
                    </a:solidFill>
                  </a:rPr>
                  <a:t>序数</a:t>
                </a:r>
                <a:r>
                  <a:rPr lang="zh-CN" altLang="en-US" sz="2800" dirty="0" smtClean="0"/>
                  <a:t>（如出现次数），第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sz="2800" dirty="0" smtClean="0"/>
                  <a:t>维特征表示字典第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sz="2800" dirty="0" smtClean="0"/>
                  <a:t>个单词出现的次数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>
                  <a:lnSpc>
                    <a:spcPct val="100000"/>
                  </a:lnSpc>
                </a:pPr>
                <a:endParaRPr lang="en-US" altLang="zh-CN" sz="3200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3200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 err="1" smtClean="0"/>
                  <a:t>Sklearn</a:t>
                </a:r>
                <a:r>
                  <a:rPr kumimoji="1" lang="zh-CN" altLang="en-US" dirty="0" smtClean="0"/>
                  <a:t>中的实现：</a:t>
                </a:r>
                <a:r>
                  <a:rPr lang="en-US" altLang="zh-CN" u="sng" dirty="0">
                    <a:hlinkClick r:id="rId2" tooltip="sklearn.naive_bayes.MultinomialNB"/>
                  </a:rPr>
                  <a:t>MultinomialNB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90313" cy="5237271"/>
              </a:xfrm>
              <a:blipFill rotWithShape="0">
                <a:blip r:embed="rId3"/>
                <a:stretch>
                  <a:fillRect l="-910" t="-1164" r="-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NBC——</a:t>
            </a:r>
            <a:r>
              <a:rPr kumimoji="1" lang="zh-CN" altLang="en-US" dirty="0" smtClean="0"/>
              <a:t> 多项分布特征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42697" y="4087234"/>
                <a:ext cx="1631922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97" y="4087234"/>
                <a:ext cx="1631922" cy="8461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284825" y="4151166"/>
                <a:ext cx="7075655" cy="79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的所有样本</m:t>
                          </m:r>
                          <m:r>
                            <m:rPr>
                              <m:nor/>
                            </m:rPr>
                            <a:rPr kumimoji="1" lang="en-US" altLang="zh-CN" sz="24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/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文档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中</m:t>
                          </m:r>
                          <m:r>
                            <m:rPr>
                              <m:nor/>
                            </m:rPr>
                            <a:rPr kumimoji="1" lang="zh-CN" altLang="en-US" sz="24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𝑣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个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单词出现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次数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和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文档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中的总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单词数目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25" y="4151166"/>
                <a:ext cx="7075655" cy="7998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9031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当</a:t>
            </a:r>
            <a:r>
              <a:rPr lang="zh-CN" altLang="zh-CN" dirty="0" smtClean="0"/>
              <a:t>特征取值</a:t>
            </a:r>
            <a:r>
              <a:rPr lang="zh-CN" altLang="en-US" dirty="0" smtClean="0"/>
              <a:t>为连续值，且在类边缘分布为高斯分布时，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sz="2800" dirty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sz="2800" dirty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注意：不是所有的连续特征均可假设为高斯分布</a:t>
            </a:r>
            <a:endParaRPr lang="zh-CN" altLang="zh-CN" sz="2800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NBC——</a:t>
            </a:r>
            <a:r>
              <a:rPr kumimoji="1" lang="zh-CN" altLang="en-US" dirty="0" smtClean="0"/>
              <a:t> 连续特征（高斯分布）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794259" y="1868454"/>
                <a:ext cx="8132291" cy="1468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59" y="1868454"/>
                <a:ext cx="8132291" cy="1468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09" y="4211182"/>
            <a:ext cx="3826486" cy="26468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01801" y="6123424"/>
            <a:ext cx="5400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中的实现：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  <a:hlinkClick r:id="rId4" tooltip="sklearn.naive_bayes.GaussianNB"/>
              </a:rPr>
              <a:t> GaussianNB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3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采用极大似然法来估计模型参数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似然函数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类条件分布的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altLang="zh-CN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与似然函数中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项和第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项有关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2963"/>
                <a:ext cx="10752465" cy="5237271"/>
              </a:xfrm>
              <a:blipFill rotWithShape="0">
                <a:blip r:embed="rId2"/>
                <a:stretch>
                  <a:fillRect l="-737" b="-17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连续特征（高斯分布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0151" y="1526693"/>
                <a:ext cx="8176148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51" y="1526693"/>
                <a:ext cx="8176148" cy="1174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168729" y="2747133"/>
                <a:ext cx="843038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bg-BG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bg-BG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l-GR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l-GR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l-GR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bg-BG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is-I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  <m:r>
                                                                <a:rPr kumimoji="1"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,</m:t>
                                                              </m:r>
                                                              <m:r>
                                                                <a:rPr kumimoji="1"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  <m:t>𝜇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𝑐</m:t>
                                                              </m:r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,</m:t>
                                                              </m:r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s-I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729" y="2747133"/>
                <a:ext cx="8430385" cy="1281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16329" y="4095107"/>
                <a:ext cx="7911140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29" y="4095107"/>
                <a:ext cx="7911140" cy="1132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566225" y="918994"/>
                <a:ext cx="2816477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9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9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9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9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9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9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9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225" y="918994"/>
                <a:ext cx="2816477" cy="11950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412918" y="5191648"/>
                <a:ext cx="6719596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bg-BG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18" y="5191648"/>
                <a:ext cx="6719596" cy="11747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842963"/>
            <a:ext cx="10752465" cy="5237271"/>
          </a:xfrm>
        </p:spPr>
        <p:txBody>
          <a:bodyPr/>
          <a:lstStyle/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似然函数对参数求偏导数</a:t>
            </a:r>
            <a:r>
              <a:rPr lang="zh-CN" altLang="en-US" dirty="0" smtClean="0">
                <a:solidFill>
                  <a:srgbClr val="094162"/>
                </a:solidFill>
              </a:rPr>
              <a:t>：</a:t>
            </a:r>
            <a:endParaRPr lang="zh-CN" altLang="en-US" dirty="0">
              <a:solidFill>
                <a:srgbClr val="09416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连续特征（高斯分布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25565" y="3882823"/>
                <a:ext cx="4065344" cy="9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5" y="3882823"/>
                <a:ext cx="4065344" cy="9585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621643" y="4176493"/>
                <a:ext cx="5245026" cy="371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𝑐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类</m:t>
                      </m:r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的所有样本</m:t>
                      </m:r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，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𝑗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维特征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值的均值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43" y="4176493"/>
                <a:ext cx="5245026" cy="371192"/>
              </a:xfrm>
              <a:prstGeom prst="rect">
                <a:avLst/>
              </a:prstGeom>
              <a:blipFill rotWithShape="0">
                <a:blip r:embed="rId3"/>
                <a:stretch>
                  <a:fillRect l="-1626" t="-11475" r="-174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25565" y="2449212"/>
                <a:ext cx="6735690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5" y="2449212"/>
                <a:ext cx="6735690" cy="1153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674235" y="1389032"/>
                <a:ext cx="11180112" cy="893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𝐷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a:rPr lang="is-I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𝕀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𝐷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bg-BG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s-I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is-I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𝑐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is-I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is-I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i="1" smtClean="0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5" y="1389032"/>
                <a:ext cx="11180112" cy="8938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2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842963"/>
            <a:ext cx="10752465" cy="5237271"/>
          </a:xfrm>
        </p:spPr>
        <p:txBody>
          <a:bodyPr/>
          <a:lstStyle/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似然函数对参数求偏导数</a:t>
            </a:r>
            <a:r>
              <a:rPr lang="zh-CN" altLang="en-US" dirty="0" smtClean="0">
                <a:solidFill>
                  <a:srgbClr val="094162"/>
                </a:solidFill>
              </a:rPr>
              <a:t>：</a:t>
            </a:r>
            <a:endParaRPr lang="zh-CN" altLang="en-US" dirty="0">
              <a:solidFill>
                <a:srgbClr val="094162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en-US" altLang="zh-CN" dirty="0" smtClean="0"/>
              <a:t>——</a:t>
            </a:r>
            <a:r>
              <a:rPr kumimoji="1" lang="zh-CN" altLang="en-US" dirty="0"/>
              <a:t>连续特征（高斯分布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74235" y="4076726"/>
                <a:ext cx="6549613" cy="1037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5" y="4076726"/>
                <a:ext cx="6549613" cy="10379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25565" y="2449212"/>
                <a:ext cx="9289723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bg-BG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5" y="2449212"/>
                <a:ext cx="9289723" cy="1153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674235" y="1389032"/>
                <a:ext cx="11180112" cy="893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𝐷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a:rPr lang="is-I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𝕀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𝑐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𝐷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bg-BG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is-I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is-I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kumimoji="1"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kumimoji="1" lang="en-U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i="1" smtClean="0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09405E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is-I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is-IS" altLang="zh-CN" sz="2400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𝑐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5" y="1389032"/>
                <a:ext cx="11180112" cy="8938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583275" y="4233790"/>
                <a:ext cx="3560975" cy="740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sz="2400" i="1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𝑐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类</m:t>
                      </m:r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的所有样本</m:t>
                      </m:r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，</m:t>
                      </m:r>
                    </m:oMath>
                  </m:oMathPara>
                </a14:m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第</m:t>
                    </m:r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𝑗</m:t>
                    </m:r>
                    <m:r>
                      <a:rPr kumimoji="1" lang="zh-CN" altLang="en-US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维特征</m:t>
                    </m:r>
                    <m:r>
                      <a:rPr kumimoji="1" lang="zh-CN" altLang="en-US" sz="2400" i="1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值的</m:t>
                    </m:r>
                    <m:r>
                      <a:rPr kumimoji="1" lang="zh-CN" altLang="en-US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经验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275" y="4233790"/>
                <a:ext cx="3560975" cy="740524"/>
              </a:xfrm>
              <a:prstGeom prst="rect">
                <a:avLst/>
              </a:prstGeom>
              <a:blipFill rotWithShape="0">
                <a:blip r:embed="rId5"/>
                <a:stretch>
                  <a:fillRect l="-4281" t="-4959" b="-24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:r>
                  <a:rPr lang="en-US" altLang="zh-CN" dirty="0"/>
                  <a:t>Scikit-Learn</a:t>
                </a:r>
                <a:r>
                  <a:rPr lang="zh-CN" altLang="zh-CN" dirty="0"/>
                  <a:t>中</a:t>
                </a:r>
                <a:r>
                  <a:rPr lang="zh-CN" altLang="zh-CN" dirty="0" smtClean="0"/>
                  <a:t>提供</a:t>
                </a:r>
                <a:r>
                  <a:rPr lang="en-US" altLang="zh-CN" dirty="0" smtClean="0"/>
                  <a:t>5</a:t>
                </a:r>
                <a:r>
                  <a:rPr lang="zh-CN" altLang="zh-CN" dirty="0" smtClean="0"/>
                  <a:t>种</a:t>
                </a:r>
                <a:r>
                  <a:rPr lang="zh-CN" altLang="zh-CN" dirty="0"/>
                  <a:t>朴素贝叶斯的分类算法：</a:t>
                </a:r>
                <a:endParaRPr lang="en-US" altLang="zh-CN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GaussianNB</m:t>
                    </m:r>
                  </m:oMath>
                </a14:m>
                <a:r>
                  <a:rPr kumimoji="1" lang="zh-CN" altLang="en-US" sz="2800" dirty="0" smtClean="0"/>
                  <a:t>：特征值为连续值且为高斯分布</a:t>
                </a:r>
                <a:endParaRPr kumimoji="1" lang="en-US" altLang="zh-CN" sz="2800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BernoulliNB</m:t>
                    </m:r>
                  </m:oMath>
                </a14:m>
                <a:r>
                  <a:rPr kumimoji="1" lang="zh-CN" altLang="en-US" sz="2800" dirty="0" smtClean="0"/>
                  <a:t>：</a:t>
                </a:r>
                <a:r>
                  <a:rPr kumimoji="1" lang="zh-CN" altLang="en-US" sz="2800" dirty="0"/>
                  <a:t>特征值</a:t>
                </a:r>
                <a:r>
                  <a:rPr kumimoji="1" lang="zh-CN" altLang="en-US" sz="2800" dirty="0" smtClean="0"/>
                  <a:t>为二值</a:t>
                </a:r>
                <a:endParaRPr kumimoji="1" lang="en-US" altLang="zh-CN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CategoricalNB</m:t>
                    </m:r>
                  </m:oMath>
                </a14:m>
                <a:r>
                  <a:rPr kumimoji="1" lang="zh-CN" altLang="en-US" sz="2800" dirty="0"/>
                  <a:t>：</a:t>
                </a:r>
                <a:r>
                  <a:rPr kumimoji="1" lang="zh-CN" altLang="en-US" sz="2800" dirty="0"/>
                  <a:t>特征值为多</a:t>
                </a:r>
                <a:r>
                  <a:rPr kumimoji="1" lang="zh-CN" altLang="en-US" sz="2800" dirty="0"/>
                  <a:t>个离散值</a:t>
                </a:r>
                <a:endParaRPr kumimoji="1"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MultinomialNB</m:t>
                    </m:r>
                  </m:oMath>
                </a14:m>
                <a:r>
                  <a:rPr kumimoji="1" lang="zh-CN" altLang="en-US" sz="2800" dirty="0"/>
                  <a:t>：</a:t>
                </a:r>
                <a:r>
                  <a:rPr kumimoji="1" lang="zh-CN" altLang="en-US" sz="2800" dirty="0"/>
                  <a:t>特征值</a:t>
                </a:r>
                <a:r>
                  <a:rPr kumimoji="1" lang="zh-CN" altLang="en-US" sz="2800" dirty="0" smtClean="0"/>
                  <a:t>为多个连续的序数值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lang="en-US" altLang="zh-CN" sz="2800" dirty="0" smtClean="0">
                    <a:latin typeface="Cambria Math" charset="0"/>
                    <a:hlinkClick r:id="rId2" tooltip="sklearn.naive_bayes.ComplementNB"/>
                  </a:rPr>
                  <a:t>ComplementNB</a:t>
                </a:r>
                <a:r>
                  <a:rPr lang="zh-CN" altLang="en-US" sz="2800" dirty="0" smtClean="0">
                    <a:latin typeface="Cambria Math" charset="0"/>
                  </a:rPr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MultinomialNB</m:t>
                    </m:r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dirty="0"/>
                  <a:t>一种改进，特别适用于不平衡数据集</a:t>
                </a:r>
                <a:r>
                  <a:rPr lang="zh-CN" altLang="en-US" sz="2800" dirty="0" smtClean="0"/>
                  <a:t>。</a:t>
                </a:r>
                <a:r>
                  <a:rPr lang="en-US" altLang="zh-CN" sz="2800" dirty="0">
                    <a:latin typeface="Cambria Math" charset="0"/>
                    <a:hlinkClick r:id="rId2" tooltip="sklearn.naive_bayes.ComplementNB"/>
                  </a:rPr>
                  <a:t> ComplementNB</a:t>
                </a:r>
                <a:r>
                  <a:rPr lang="zh-CN" altLang="en-US" sz="2800" dirty="0" smtClean="0"/>
                  <a:t>使用</a:t>
                </a:r>
                <a:r>
                  <a:rPr lang="zh-CN" altLang="en-US" sz="2800" dirty="0"/>
                  <a:t>来自每个类的补数的统计数据来计算模型的</a:t>
                </a:r>
                <a:r>
                  <a:rPr lang="zh-CN" altLang="en-US" sz="2800" dirty="0" smtClean="0"/>
                  <a:t>权重，这样参数估计更稳定</a:t>
                </a:r>
                <a:r>
                  <a:rPr lang="zh-CN" altLang="en-US" sz="2800" dirty="0"/>
                  <a:t>，</a:t>
                </a:r>
                <a:r>
                  <a:rPr lang="zh-CN" altLang="en-US" sz="2800" dirty="0" smtClean="0"/>
                  <a:t>在</a:t>
                </a:r>
                <a:r>
                  <a:rPr lang="zh-CN" altLang="en-US" sz="2800" dirty="0"/>
                  <a:t>文本分类任务</a:t>
                </a:r>
                <a:r>
                  <a:rPr lang="zh-CN" altLang="en-US" sz="2800" dirty="0" smtClean="0"/>
                  <a:t>上，性能通常更好</a:t>
                </a:r>
                <a:endParaRPr lang="zh-CN" altLang="en-US" sz="2800" dirty="0">
                  <a:latin typeface="Cambria Math" charset="0"/>
                </a:endParaRPr>
              </a:p>
              <a:p>
                <a:pPr lvl="1"/>
                <a:endParaRPr kumimoji="1" lang="zh-CN" altLang="en-US" sz="28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r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中的朴素贝叶斯实现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64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20newsgroups</a:t>
                </a:r>
                <a:r>
                  <a:rPr lang="zh-CN" altLang="zh-CN" dirty="0"/>
                  <a:t>数据</a:t>
                </a:r>
                <a:r>
                  <a:rPr lang="zh-CN" altLang="zh-CN" dirty="0" smtClean="0"/>
                  <a:t>集</a:t>
                </a:r>
                <a:endParaRPr lang="en-US" altLang="zh-CN" dirty="0" smtClean="0"/>
              </a:p>
              <a:p>
                <a:pPr lvl="1"/>
                <a:r>
                  <a:rPr lang="en-US" altLang="zh-CN" dirty="0"/>
                  <a:t> </a:t>
                </a:r>
                <a:r>
                  <a:rPr lang="en-US" altLang="zh-CN" dirty="0" smtClean="0"/>
                  <a:t>11,314</a:t>
                </a:r>
                <a:r>
                  <a:rPr lang="zh-CN" altLang="zh-CN" dirty="0"/>
                  <a:t>个新闻组文档，分档分为</a:t>
                </a:r>
                <a:r>
                  <a:rPr lang="en-US" altLang="zh-CN" dirty="0"/>
                  <a:t>20</a:t>
                </a:r>
                <a:r>
                  <a:rPr lang="zh-CN" altLang="zh-CN" dirty="0"/>
                  <a:t>个不同</a:t>
                </a:r>
                <a:r>
                  <a:rPr lang="zh-CN" altLang="zh-CN" dirty="0" smtClean="0"/>
                  <a:t>主题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 80</a:t>
                </a:r>
                <a:r>
                  <a:rPr lang="en-US" altLang="zh-CN" dirty="0"/>
                  <a:t>%</a:t>
                </a:r>
                <a:r>
                  <a:rPr lang="zh-CN" altLang="zh-CN" dirty="0"/>
                  <a:t>作为训练数据，</a:t>
                </a:r>
                <a:r>
                  <a:rPr lang="en-US" altLang="zh-CN" dirty="0"/>
                  <a:t>20%</a:t>
                </a:r>
                <a:r>
                  <a:rPr lang="zh-CN" altLang="zh-CN" dirty="0"/>
                  <a:t>为测试</a:t>
                </a:r>
                <a:r>
                  <a:rPr lang="zh-CN" altLang="zh-CN" dirty="0" smtClean="0"/>
                  <a:t>数据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 特征：</a:t>
                </a:r>
                <a:r>
                  <a:rPr lang="en-US" altLang="zh-CN" dirty="0" smtClean="0"/>
                  <a:t>TF-IDF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zh-CN" dirty="0"/>
                  <a:t>元语法</a:t>
                </a:r>
                <a:r>
                  <a:rPr lang="zh-CN" altLang="zh-CN" dirty="0" smtClean="0"/>
                  <a:t>模型</a:t>
                </a:r>
                <a:r>
                  <a:rPr lang="zh-CN" altLang="en-US" dirty="0" smtClean="0"/>
                  <a:t>）</a:t>
                </a:r>
                <a:r>
                  <a:rPr lang="zh-CN" altLang="zh-CN" dirty="0" smtClean="0"/>
                  <a:t>，特征</a:t>
                </a:r>
                <a:r>
                  <a:rPr lang="zh-CN" altLang="zh-CN" dirty="0"/>
                  <a:t>向量为</a:t>
                </a:r>
                <a:r>
                  <a:rPr lang="en-US" altLang="zh-CN" dirty="0"/>
                  <a:t>155,785</a:t>
                </a:r>
                <a:r>
                  <a:rPr lang="zh-CN" altLang="zh-CN" dirty="0" smtClean="0"/>
                  <a:t>维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/>
                      <m:t>MultinomialNB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zh-CN" dirty="0" smtClean="0"/>
                  <a:t>正确率</a:t>
                </a:r>
                <a:r>
                  <a:rPr lang="zh-CN" altLang="zh-CN" dirty="0"/>
                  <a:t>为</a:t>
                </a:r>
                <a:r>
                  <a:rPr lang="en-US" altLang="zh-CN" dirty="0" smtClean="0"/>
                  <a:t>0.894388</a:t>
                </a:r>
              </a:p>
              <a:p>
                <a:pPr lvl="1"/>
                <a:r>
                  <a:rPr lang="en-US" altLang="zh-CN" dirty="0" smtClean="0"/>
                  <a:t>Logistic</a:t>
                </a:r>
                <a:r>
                  <a:rPr lang="zh-CN" altLang="zh-CN" dirty="0"/>
                  <a:t>回归， 正确率为</a:t>
                </a:r>
                <a:r>
                  <a:rPr lang="en-US" altLang="zh-CN" dirty="0"/>
                  <a:t>0.935484</a:t>
                </a:r>
                <a:r>
                  <a:rPr lang="zh-CN" altLang="zh-CN" dirty="0"/>
                  <a:t>，比朴素贝叶斯分类器性能稍好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案例：新闻文档分类</a:t>
            </a:r>
          </a:p>
        </p:txBody>
      </p:sp>
      <p:sp>
        <p:nvSpPr>
          <p:cNvPr id="4" name="矩形 3"/>
          <p:cNvSpPr/>
          <p:nvPr/>
        </p:nvSpPr>
        <p:spPr>
          <a:xfrm>
            <a:off x="8590083" y="6015702"/>
            <a:ext cx="179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NBC_News.ipynb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9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29112944"/>
              </p:ext>
            </p:extLst>
          </p:nvPr>
        </p:nvGraphicFramePr>
        <p:xfrm>
          <a:off x="1509554" y="762000"/>
          <a:ext cx="6034246" cy="609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990"/>
                <a:gridCol w="1015206"/>
                <a:gridCol w="800100"/>
                <a:gridCol w="1123950"/>
                <a:gridCol w="11430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900">
                          <a:effectLst/>
                        </a:rPr>
                        <a:t>新闻类别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Precision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Recall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F1-score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Support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alt.atheism        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comp.graphics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0.79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comp.os.ms-windows.misc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130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comp.sys.ibm.pc.hardware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comp.sys.mac.hardware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comp.windows.x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misc.forsale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rec.autos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rec.motorcycles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rec.sport.baseball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rec.sport.hockey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sci.crypt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sci.electronics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sci.med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sci.space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soc.religion.christian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talk.politics.guns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talk.politics.mideast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talk.politics.misc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talk.religion.misc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77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avg / total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 dirty="0">
                          <a:effectLst/>
                        </a:rPr>
                        <a:t>0.94</a:t>
                      </a:r>
                      <a:endParaRPr lang="zh-CN" sz="1600" kern="900" dirty="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 dirty="0">
                          <a:effectLst/>
                        </a:rPr>
                        <a:t>2263</a:t>
                      </a:r>
                      <a:endParaRPr lang="zh-CN" sz="1600" kern="900" dirty="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案例：新闻文档</a:t>
            </a:r>
            <a:r>
              <a:rPr kumimoji="1" lang="zh-CN" altLang="en-US" dirty="0" smtClean="0"/>
              <a:t>分类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05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612014" y="2311351"/>
            <a:ext cx="413218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产生式分类器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朴素贝叶斯分类器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高斯判别分析</a:t>
            </a:r>
            <a:endParaRPr lang="en-US" altLang="zh-CN"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577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12125" y="846877"/>
                <a:ext cx="10752465" cy="5237271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~</m:t>
                    </m:r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l-GR" altLang="zh-CN" b="1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l-GR" altLang="zh-CN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Τ</m:t>
                            </m:r>
                          </m:sup>
                        </m:sSup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l-GR" altLang="zh-CN" b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12125" y="846877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多元高斯分布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9" y="2306364"/>
            <a:ext cx="7073900" cy="2616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407679" y="5101188"/>
                <a:ext cx="1438342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𝝁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79" y="5101188"/>
                <a:ext cx="1438342" cy="8079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407679" y="6038417"/>
                <a:ext cx="2180533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79" y="6038417"/>
                <a:ext cx="2180533" cy="8195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169187" y="5101188"/>
                <a:ext cx="1438342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𝝁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187" y="5101188"/>
                <a:ext cx="1438342" cy="8079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169187" y="6038417"/>
                <a:ext cx="2180533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187" y="6038417"/>
                <a:ext cx="2180533" cy="8195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9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99813" cy="5237271"/>
              </a:xfrm>
            </p:spPr>
            <p:txBody>
              <a:bodyPr>
                <a:noAutofit/>
              </a:bodyPr>
              <a:lstStyle/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产生分类器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对所有变量的分布建模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从而得到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根据贝叶斯公式，得到后验，实现分类：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知道所有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变量的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分布，可以产生数据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61950" indent="-361950">
                  <a:buClr>
                    <a:schemeClr val="tx1"/>
                  </a:buClr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判别式分类器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：直接对后验概率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sz="24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建模，或者直接对判别边界建模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𝑓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Logistic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回归：对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后验概率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建模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SVM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：直接对判别函数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建模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99813" cy="5237271"/>
              </a:xfrm>
              <a:blipFill rotWithShape="0">
                <a:blip r:embed="rId2"/>
                <a:stretch>
                  <a:fillRect l="-707" b="-5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49725" y="123033"/>
            <a:ext cx="5400675" cy="392112"/>
          </a:xfrm>
        </p:spPr>
        <p:txBody>
          <a:bodyPr/>
          <a:lstStyle/>
          <a:p>
            <a:r>
              <a:rPr kumimoji="1" lang="zh-CN" altLang="en-US" dirty="0" smtClean="0"/>
              <a:t>产生式分类器 </a:t>
            </a:r>
            <a:r>
              <a:rPr kumimoji="1" lang="en-US" altLang="zh-CN" dirty="0" smtClean="0"/>
              <a:t>vs</a:t>
            </a:r>
            <a:r>
              <a:rPr kumimoji="1" lang="en-US" altLang="zh-CN" dirty="0"/>
              <a:t>. </a:t>
            </a:r>
            <a:r>
              <a:rPr kumimoji="1" lang="zh-CN" altLang="en-US" dirty="0" smtClean="0"/>
              <a:t>判别式分类器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75109" y="2944409"/>
                <a:ext cx="9704195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  <m:r>
                        <a:rPr lang="bg-BG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09" y="2944409"/>
                <a:ext cx="9704195" cy="10422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1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</a:rPr>
                  <a:t>高斯判别分析假设每类数据由一个多元高斯分布产生，即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若类别的先验分布为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两类：</a:t>
                </a:r>
                <a:r>
                  <a:rPr lang="en-US" altLang="zh-CN" sz="2800" dirty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Bernoulli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多类 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i="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800" dirty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则根据贝叶斯公式，可计算给定特征时类别的后验概率为：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高斯判别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51259" y="4966548"/>
                <a:ext cx="6282233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259" y="4966548"/>
                <a:ext cx="6282233" cy="10422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72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两个类别的对数概率比率为：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高斯判别分析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57200" y="3159744"/>
                <a:ext cx="11239500" cy="1000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𝚺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59744"/>
                <a:ext cx="11239500" cy="10003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87291" y="2049581"/>
                <a:ext cx="6343650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zh-CN" altLang="en-US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zh-CN" altLang="en-US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zh-CN" altLang="en-US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zh-CN" altLang="en-US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1" y="2049581"/>
                <a:ext cx="6343650" cy="782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190500" y="4178223"/>
                <a:ext cx="10153650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zh-CN" altLang="en-US" sz="24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400" b="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0" y="4178223"/>
                <a:ext cx="10153650" cy="869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57200" y="5214870"/>
                <a:ext cx="1041297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的二次函数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亦被称为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二次判别分析（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Quadratic Discriminant Analysis, QDA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）分类器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14870"/>
                <a:ext cx="10412979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878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57200" y="6053924"/>
                <a:ext cx="7505773" cy="770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zh-CN" altLang="en-US" sz="2400" i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zh-CN" altLang="en-US" sz="2400" i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ln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𝜮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en-US" sz="2400" b="1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b="0" i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𝜮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en-US" sz="2400" b="1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b="0" i="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|</m:t>
                        </m:r>
                      </m:den>
                    </m:f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−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+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b="0" i="0">
                                <a:solidFill>
                                  <a:srgbClr val="09405E"/>
                                </a:solidFill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无关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53924"/>
                <a:ext cx="7505773" cy="770596"/>
              </a:xfrm>
              <a:prstGeom prst="rect">
                <a:avLst/>
              </a:prstGeom>
              <a:blipFill rotWithShape="0">
                <a:blip r:embed="rId6"/>
                <a:stretch>
                  <a:fillRect l="-1219" r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当两个类别的协方差矩阵相等，即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r>
                      <a:rPr lang="zh-CN" altLang="en-US" b="1" i="1">
                        <a:latin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/>
                  <a:t>时，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线性判别分析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57200" y="2584509"/>
                <a:ext cx="10995411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84509"/>
                <a:ext cx="10995411" cy="782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57200" y="5399536"/>
                <a:ext cx="98599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的一次函数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线性函数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亦被称为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别分析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Discriminant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Analysis, 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LDA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）分类器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399536"/>
                <a:ext cx="985994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28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676267" y="3667768"/>
                <a:ext cx="10995411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67" y="3667768"/>
                <a:ext cx="10995411" cy="7822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864045" y="859024"/>
                <a:ext cx="5163145" cy="775982"/>
              </a:xfrm>
              <a:prstGeom prst="rect">
                <a:avLst/>
              </a:prstGeom>
              <a:ln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𝑏</m:t>
                      </m:r>
                      <m:r>
                        <a:rPr lang="zh-CN" altLang="en-US" sz="2000" i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=−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ln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|</m:t>
                          </m:r>
                        </m:num>
                        <m:den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𝜮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9405E"/>
                                      </a:solidFill>
                                      <a:latin typeface="Microsoft YaHei" charset="-122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|</m:t>
                          </m:r>
                        </m:den>
                      </m:f>
                      <m:r>
                        <a:rPr lang="zh-CN" altLang="en-US" sz="2000" b="0" i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000" b="0" i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000" b="0" i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000" b="0" i="0">
                                  <a:solidFill>
                                    <a:srgbClr val="09405E"/>
                                  </a:solidFill>
                                  <a:latin typeface="Microsoft YaHei" charset="-122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45" y="859024"/>
                <a:ext cx="5163145" cy="7759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1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11187" y="881802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同</a:t>
            </a:r>
            <a:r>
              <a:rPr kumimoji="1" lang="en-US" altLang="zh-CN" dirty="0" smtClean="0"/>
              <a:t>Logistic</a:t>
            </a:r>
            <a:r>
              <a:rPr kumimoji="1" lang="zh-CN" altLang="en-US" dirty="0" smtClean="0"/>
              <a:t>回归形式相同：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线性判别分析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58779" y="1614731"/>
                <a:ext cx="9747668" cy="2034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altLang="zh-CN" sz="24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Τ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mr-IN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altLang="zh-CN" sz="24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𝜮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mr-IN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b="1" i="1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sz="2400" b="1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altLang="zh-CN" sz="2400" b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24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1614731"/>
                <a:ext cx="9747668" cy="2034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15716" y="3938656"/>
                <a:ext cx="8421151" cy="13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b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mr-IN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b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mr-IN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b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bg-BG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bg-BG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bg-BG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𝚺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bg-BG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716" y="3938656"/>
                <a:ext cx="8421151" cy="13432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460179" y="5633074"/>
                <a:ext cx="2493247" cy="982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𝜷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bg-BG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bg-BG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9" y="5633074"/>
                <a:ext cx="2493247" cy="982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240463" y="5717912"/>
                <a:ext cx="4655826" cy="98225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 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𝑾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exp</m:t>
                          </m:r>
                          <m:d>
                            <m:dPr>
                              <m:ctrlPr>
                                <a:rPr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463" y="5717912"/>
                <a:ext cx="4655826" cy="9822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231407" y="5341624"/>
            <a:ext cx="2234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Logistic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64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14113" cy="5237271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zh-CN" altLang="en-US" dirty="0" smtClean="0"/>
              <a:t>推导</a:t>
            </a:r>
            <a:r>
              <a:rPr kumimoji="1" lang="en-US" altLang="zh-CN" dirty="0"/>
              <a:t>Logistic</a:t>
            </a:r>
            <a:r>
              <a:rPr lang="zh-CN" altLang="en-US" dirty="0" smtClean="0"/>
              <a:t>回归时，</a:t>
            </a:r>
            <a:r>
              <a:rPr lang="zh-CN" altLang="en-US" dirty="0"/>
              <a:t>我们并没有假设类内样本是服从高斯</a:t>
            </a:r>
            <a:r>
              <a:rPr lang="zh-CN" altLang="en-US" dirty="0" smtClean="0"/>
              <a:t>分布，因而</a:t>
            </a:r>
            <a:r>
              <a:rPr kumimoji="1" lang="zh-CN" altLang="en-US" dirty="0"/>
              <a:t>线性判别分析</a:t>
            </a:r>
            <a:r>
              <a:rPr lang="zh-CN" altLang="en-US" dirty="0" smtClean="0"/>
              <a:t>只是</a:t>
            </a:r>
            <a:r>
              <a:rPr kumimoji="1" lang="en-US" altLang="zh-CN" dirty="0"/>
              <a:t>Logistic</a:t>
            </a:r>
            <a:r>
              <a:rPr lang="zh-CN" altLang="en-US" dirty="0" smtClean="0"/>
              <a:t>回归</a:t>
            </a:r>
            <a:r>
              <a:rPr lang="zh-CN" altLang="en-US" dirty="0"/>
              <a:t>的一个特例，其建立在更强的假设条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en-US" altLang="zh-CN" dirty="0"/>
              <a:t>Logistic</a:t>
            </a:r>
            <a:r>
              <a:rPr lang="zh-CN" altLang="en-US" dirty="0" smtClean="0"/>
              <a:t>回归</a:t>
            </a:r>
            <a:r>
              <a:rPr lang="zh-CN" altLang="en-US" dirty="0"/>
              <a:t>是基于弱假设推导的，则其效果更稳定，适用范围更</a:t>
            </a:r>
            <a:r>
              <a:rPr lang="zh-CN" altLang="en-US" dirty="0" smtClean="0"/>
              <a:t>广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zh-CN" altLang="en-US" dirty="0" smtClean="0"/>
              <a:t>但数据</a:t>
            </a:r>
            <a:r>
              <a:rPr lang="zh-CN" altLang="en-US" dirty="0"/>
              <a:t>服从高斯分布时</a:t>
            </a:r>
            <a:r>
              <a:rPr lang="zh-CN" altLang="en-US" dirty="0" smtClean="0"/>
              <a:t>，</a:t>
            </a:r>
            <a:r>
              <a:rPr kumimoji="1" lang="zh-CN" altLang="en-US" dirty="0"/>
              <a:t>线性判别分析</a:t>
            </a:r>
            <a:r>
              <a:rPr lang="zh-CN" altLang="en-US" dirty="0" smtClean="0"/>
              <a:t>效果</a:t>
            </a:r>
            <a:r>
              <a:rPr lang="zh-CN" altLang="en-US" dirty="0"/>
              <a:t>更</a:t>
            </a:r>
            <a:r>
              <a:rPr lang="zh-CN" altLang="en-US" dirty="0" smtClean="0"/>
              <a:t>好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线性判别</a:t>
            </a:r>
            <a:r>
              <a:rPr kumimoji="1" lang="zh-CN" altLang="en-US" dirty="0" smtClean="0"/>
              <a:t>分析  </a:t>
            </a:r>
            <a:r>
              <a:rPr kumimoji="1" lang="en-US" altLang="zh-CN" dirty="0" smtClean="0"/>
              <a:t>vs. </a:t>
            </a:r>
            <a:r>
              <a:rPr kumimoji="1" lang="en-US" altLang="zh-CN" dirty="0"/>
              <a:t>Logistic</a:t>
            </a:r>
            <a:r>
              <a:rPr kumimoji="1" lang="zh-CN" altLang="en-US" dirty="0"/>
              <a:t>回归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21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更特别的，当两个高斯分布为各向同性，即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s-I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s-I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is-I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1" i="1" smtClean="0">
                        <a:latin typeface="Cambria Math" charset="0"/>
                      </a:rPr>
                      <m:t>𝑰</m:t>
                    </m:r>
                  </m:oMath>
                </a14:m>
                <a:r>
                  <a:rPr kumimoji="1" lang="zh-CN" altLang="en-US" dirty="0" smtClean="0"/>
                  <a:t>时，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线性判别分析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87290" y="2049581"/>
                <a:ext cx="10995411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0" y="2049581"/>
                <a:ext cx="10995411" cy="782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644457" y="3132840"/>
                <a:ext cx="10995411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457" y="3132840"/>
                <a:ext cx="10995411" cy="7822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74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860443"/>
                <a:ext cx="11333164" cy="5237271"/>
              </a:xfrm>
            </p:spPr>
            <p:txBody>
              <a:bodyPr/>
              <a:lstStyle/>
              <a:p>
                <a:r>
                  <a:rPr kumimoji="1"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𝜮</m:t>
                        </m:r>
                      </m:e>
                      <m:sub>
                        <m:sSub>
                          <m:sSubPr>
                            <m:ctrlPr>
                              <a:rPr lang="zh-CN" alt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s-I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is-I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kumimoji="1" lang="zh-CN" altLang="en-US" dirty="0" smtClean="0"/>
                  <a:t>，且两类的先验相等 ，即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时，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r>
                  <a:rPr kumimoji="1"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/>
                  <a:t>位于决策边界上：</a:t>
                </a:r>
                <a:r>
                  <a:rPr kumimoji="1" lang="zh-CN" alt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ln</m:t>
                    </m:r>
                    <m:f>
                      <m:fPr>
                        <m:ctrlP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zh-CN" alt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，所以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860443"/>
                <a:ext cx="11333164" cy="5237271"/>
              </a:xfrm>
              <a:blipFill rotWithShape="0">
                <a:blip r:embed="rId3"/>
                <a:stretch>
                  <a:fillRect l="-914" r="-4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线性判别分析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30236" y="3246573"/>
                <a:ext cx="8753668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6" y="3246573"/>
                <a:ext cx="8753668" cy="6914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047750" y="4014231"/>
                <a:ext cx="5986714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4014231"/>
                <a:ext cx="5986714" cy="6914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047750" y="4915971"/>
                <a:ext cx="687705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4915971"/>
                <a:ext cx="6877050" cy="6914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81000" y="5817711"/>
                <a:ext cx="6877050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817711"/>
                <a:ext cx="6877050" cy="8298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46108" y="1677159"/>
                <a:ext cx="10995411" cy="782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f>
                        <m:fPr>
                          <m:ctrlPr>
                            <a:rPr kumimoji="1"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8" y="1677159"/>
                <a:ext cx="10995411" cy="7822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868032" y="3388758"/>
                <a:ext cx="1747658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两边同乘以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altLang="zh-CN" sz="20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is-IS" altLang="zh-CN" sz="20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lang="is-IS" altLang="zh-CN" sz="2000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032" y="3388758"/>
                <a:ext cx="1747658" cy="407099"/>
              </a:xfrm>
              <a:prstGeom prst="rect">
                <a:avLst/>
              </a:prstGeom>
              <a:blipFill rotWithShape="0">
                <a:blip r:embed="rId9"/>
                <a:stretch>
                  <a:fillRect l="-3846" t="-746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137959" y="4091150"/>
                <a:ext cx="3054041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altLang="zh-CN" sz="2000" i="1" smtClean="0">
                              <a:solidFill>
                                <a:srgbClr val="7030A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</m:e>
                        <m:sup>
                          <m: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sSup>
                        <m:sSupPr>
                          <m:ctrlP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  <m:sup>
                          <m: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is-I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9" y="4091150"/>
                <a:ext cx="3054041" cy="4070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168580" y="6045306"/>
                <a:ext cx="3998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位于两个类中心的垂直平分线上 </a:t>
                </a:r>
                <a:endParaRPr kumimoji="1" lang="zh-CN" altLang="en-US" sz="20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580" y="6045306"/>
                <a:ext cx="3998210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846877"/>
            <a:ext cx="11561763" cy="5237271"/>
          </a:xfrm>
        </p:spPr>
        <p:txBody>
          <a:bodyPr/>
          <a:lstStyle/>
          <a:p>
            <a:r>
              <a:rPr kumimoji="1" lang="zh-CN" altLang="en-US" dirty="0"/>
              <a:t>高斯判别模型的</a:t>
            </a:r>
            <a:r>
              <a:rPr kumimoji="1" lang="zh-CN" altLang="en-US" dirty="0" smtClean="0"/>
              <a:t>训练是要根据训练数据得到模型的参数：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每个类别的均值向量和协方差矩阵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极大似然估计：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由于类条件分布的参数只与似然函数的第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项有关，后边我们忽略第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项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类先验的估计同之前的朴素贝叶斯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高斯判别模型的训练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39185" y="2813571"/>
                <a:ext cx="76733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185" y="2813571"/>
                <a:ext cx="7673383" cy="1303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444458" y="4162450"/>
                <a:ext cx="4899610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58" y="4162450"/>
                <a:ext cx="4899610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60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846877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似然函数：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高斯判别模型的训练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33350" y="1487551"/>
                <a:ext cx="8135625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ctrlPr>
                                                <a:rPr lang="is-I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𝐶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is-I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is-I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(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b="1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|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is-I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𝕀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487551"/>
                <a:ext cx="8135625" cy="11329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0" y="2684167"/>
                <a:ext cx="9516836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mr-IN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2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𝜋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f>
                                                        <m:fPr>
                                                          <m:ctrlPr>
                                                            <a:rPr lang="mr-IN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𝐷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den>
                                                      </m:f>
                                                    </m:sup>
                                                  </m:sSup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begChr m:val="|"/>
                                                          <m:endChr m:val="|"/>
                                                          <m:ctrlPr>
                                                            <a:rPr lang="hr-HR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zh-CN" sz="2400" b="1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l-GR" altLang="zh-CN" sz="2400" b="1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  <m:t>𝜮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zh-CN" sz="2400" b="1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  <m:t>𝒄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f>
                                                        <m:fPr>
                                                          <m:ctrlPr>
                                                            <a:rPr lang="mr-IN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den>
                                                      </m:f>
                                                    </m:sup>
                                                  </m:sSup>
                                                </m:den>
                                              </m:f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exp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is-I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mr-IN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mr-IN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  <m:sSup>
                                                    <m:sSupPr>
                                                      <m:ctrlPr>
                                                        <a:rPr lang="mr-IN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mr-IN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zh-CN" sz="2400" b="1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𝒙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zh-CN" sz="2400" b="1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  <m:t>𝝁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zh-CN" sz="2400" i="1">
                                                                  <a:solidFill>
                                                                    <a:srgbClr val="09405E"/>
                                                                  </a:solidFill>
                                                                  <a:latin typeface="Cambria Math" charset="0"/>
                                                                  <a:ea typeface="Cambria Math" charset="0"/>
                                                                  <a:cs typeface="Cambria Math" charset="0"/>
                                                                </a:rPr>
                                                                <m:t>𝑐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l-GR" altLang="zh-CN" sz="240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Τ</m:t>
                                                      </m:r>
                                                    </m:sup>
                                                  </m:sSup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l-GR" altLang="zh-CN" sz="2400" b="1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𝜮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−1</m:t>
                                                      </m:r>
                                                    </m:sup>
                                                  </m:sSubSup>
                                                  <m:d>
                                                    <m:dPr>
                                                      <m:ctrlPr>
                                                        <a:rPr lang="mr-IN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b="1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b="1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𝝁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4167"/>
                <a:ext cx="9516836" cy="14719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-95879" y="4219785"/>
                <a:ext cx="12411731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879" y="4219785"/>
                <a:ext cx="12411731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78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去掉似然函数中与参数无关的项：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似然函数求导并置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kumimoji="1" lang="zh-CN" altLang="en-US" dirty="0" smtClean="0"/>
                  <a:t>：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高斯判别模型的训练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68900" y="3766398"/>
                <a:ext cx="6291979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00" y="3766398"/>
                <a:ext cx="6291979" cy="11329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02600" y="1844267"/>
                <a:ext cx="11788548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0" y="1844267"/>
                <a:ext cx="11788548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461662" y="3877785"/>
                <a:ext cx="2545630" cy="73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662" y="3877785"/>
                <a:ext cx="2545630" cy="73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68900" y="5192982"/>
                <a:ext cx="5384744" cy="94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00" y="5192982"/>
                <a:ext cx="5384744" cy="9478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764154" y="5481950"/>
                <a:ext cx="3721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属于第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的所有样本的均值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154" y="5481950"/>
                <a:ext cx="37210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623" t="-10526" r="-163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7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>
                <a:noAutofit/>
              </a:bodyPr>
              <a:lstStyle/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产生分类器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关心每类数据的性质</a:t>
                </a:r>
                <a:r>
                  <a:rPr lang="en-US" altLang="zh-CN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/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产生过程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优点：可以识别噪声（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, 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小）、当模型假设正确时，只需少量样本即可收敛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缺点：正确的假设难以获得、或者难以获得足够多的样本进行非参数的概率密度估计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61950" indent="-361950">
                  <a:buClr>
                    <a:schemeClr val="tx1"/>
                  </a:buClr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判别式分类器</a:t>
                </a:r>
                <a:r>
                  <a:rPr lang="zh-CN" altLang="en-US" sz="24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：关心不同类别之间的差异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优点：通常有更好的性能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缺点：即使分类正确，也不确定数据的产生过程</a:t>
                </a:r>
                <a:endPara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685" r="-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49725" y="123033"/>
            <a:ext cx="5400675" cy="392112"/>
          </a:xfrm>
        </p:spPr>
        <p:txBody>
          <a:bodyPr/>
          <a:lstStyle/>
          <a:p>
            <a:r>
              <a:rPr kumimoji="1" lang="zh-CN" altLang="en-US" dirty="0" smtClean="0"/>
              <a:t>产生式分类器 </a:t>
            </a:r>
            <a:r>
              <a:rPr kumimoji="1" lang="en-US" altLang="zh-CN" dirty="0" smtClean="0"/>
              <a:t>vs</a:t>
            </a:r>
            <a:r>
              <a:rPr kumimoji="1" lang="en-US" altLang="zh-CN" dirty="0"/>
              <a:t>. </a:t>
            </a:r>
            <a:r>
              <a:rPr kumimoji="1" lang="zh-CN" altLang="en-US" dirty="0" smtClean="0"/>
              <a:t>判别式分类器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8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6182" y="846877"/>
                <a:ext cx="11203868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由于 似然函数：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我们将参数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用它的逆矩阵（精度矩阵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l-GR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𝜦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），则似然函数变为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6182" y="846877"/>
                <a:ext cx="11203868" cy="5237271"/>
              </a:xfrm>
              <a:blipFill rotWithShape="0">
                <a:blip r:embed="rId2"/>
                <a:stretch>
                  <a:fillRect l="-979" r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高斯判别模型的训练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98932" y="1552392"/>
                <a:ext cx="11505137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32" y="1552392"/>
                <a:ext cx="11505137" cy="11329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30828" y="3430753"/>
                <a:ext cx="11241347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28" y="3430753"/>
                <a:ext cx="11241347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823146" y="4563692"/>
                <a:ext cx="10460043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CN" sz="2400" b="1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46" y="4563692"/>
                <a:ext cx="10460043" cy="11329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0" y="5458785"/>
                <a:ext cx="2198102" cy="68198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𝑿𝑨</m:t>
                      </m:r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𝑿𝑨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𝑨𝑩𝑪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𝑪</m:t>
                          </m:r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𝑨𝑩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58785"/>
                <a:ext cx="2198102" cy="6819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1755734" y="5696631"/>
                <a:ext cx="10416441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34" y="5696631"/>
                <a:ext cx="10416441" cy="11329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51259" y="3439845"/>
                <a:ext cx="2241446" cy="36933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l-GR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" y="3439845"/>
                <a:ext cx="224144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55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2181" y="875171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为数据的散度矩阵，则似然函数：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似然函数求导并置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kumimoji="1" lang="zh-CN" altLang="en-US" dirty="0" smtClean="0"/>
                  <a:t>：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2181" y="875171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高斯判别模型的训练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711746" y="5650777"/>
                <a:ext cx="53464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属于第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的所有样本的</a:t>
                </a:r>
                <a:r>
                  <a:rPr kumimoji="1"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经验协方差矩阵</a:t>
                </a:r>
                <a:endParaRPr kumimoji="1" lang="zh-CN" altLang="en-US" sz="24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746" y="5650777"/>
                <a:ext cx="53464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82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22181" y="3695143"/>
                <a:ext cx="8681159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81" y="3695143"/>
                <a:ext cx="8681159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22181" y="5436412"/>
                <a:ext cx="4076051" cy="94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81" y="5436412"/>
                <a:ext cx="4076051" cy="947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0133054" y="2298144"/>
                <a:ext cx="1918408" cy="1324784"/>
              </a:xfrm>
              <a:prstGeom prst="rect">
                <a:avLst/>
              </a:prstGeom>
              <a:noFill/>
              <a:ln w="12700" cap="flat">
                <a:solidFill>
                  <a:srgbClr val="C00000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0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20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mr-IN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 smtClean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is-I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𝑨𝑿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mr-IN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0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054" y="2298144"/>
                <a:ext cx="1918408" cy="13247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383101" y="1479930"/>
                <a:ext cx="9068958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01" y="1479930"/>
                <a:ext cx="9068958" cy="11329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17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r>
                  <a:rPr lang="zh-CN" altLang="zh-CN" dirty="0"/>
                  <a:t>当训练样本数量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/>
                        </m:ctrlPr>
                      </m:sSubPr>
                      <m:e>
                        <m:r>
                          <a:rPr lang="en-US" altLang="zh-CN" i="1" dirty="0"/>
                          <m:t>𝑁</m:t>
                        </m:r>
                      </m:e>
                      <m:sub>
                        <m:r>
                          <a:rPr lang="en-US" altLang="zh-CN" i="1" dirty="0"/>
                          <m:t>𝑐</m:t>
                        </m:r>
                      </m:sub>
                    </m:sSub>
                  </m:oMath>
                </a14:m>
                <a:r>
                  <a:rPr lang="zh-CN" altLang="zh-CN" dirty="0"/>
                  <a:t>相比特征维度</a:t>
                </a:r>
                <a14:m>
                  <m:oMath xmlns:m="http://schemas.openxmlformats.org/officeDocument/2006/math">
                    <m:r>
                      <a:rPr lang="en-US" altLang="zh-CN" i="1" dirty="0"/>
                      <m:t>𝐷</m:t>
                    </m:r>
                  </m:oMath>
                </a14:m>
                <a:r>
                  <a:rPr lang="zh-CN" altLang="zh-CN" dirty="0"/>
                  <a:t>较小时，上述协方差矩阵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 dirty="0"/>
                            </m:ctrlPr>
                          </m:accPr>
                          <m:e>
                            <m:r>
                              <a:rPr lang="en-US" altLang="zh-CN" b="1" i="1" dirty="0"/>
                              <m:t>𝜮</m:t>
                            </m:r>
                          </m:e>
                        </m:acc>
                      </m:e>
                      <m:sub>
                        <m:r>
                          <a:rPr lang="en-US" altLang="zh-CN" i="1" dirty="0"/>
                          <m:t>𝑐</m:t>
                        </m:r>
                      </m:sub>
                    </m:sSub>
                  </m:oMath>
                </a14:m>
                <a:r>
                  <a:rPr lang="zh-CN" altLang="zh-CN" dirty="0"/>
                  <a:t>是奇异</a:t>
                </a:r>
                <a:r>
                  <a:rPr lang="zh-CN" altLang="zh-CN" dirty="0" smtClean="0"/>
                  <a:t>的</a:t>
                </a:r>
                <a:endParaRPr lang="en-US" altLang="zh-CN" dirty="0" smtClean="0"/>
              </a:p>
              <a:p>
                <a:r>
                  <a:rPr lang="zh-CN" altLang="zh-CN" dirty="0" smtClean="0"/>
                  <a:t>可</a:t>
                </a:r>
                <a:r>
                  <a:rPr lang="zh-CN" altLang="zh-CN" dirty="0"/>
                  <a:t>采用收缩（</a:t>
                </a:r>
                <a:r>
                  <a:rPr lang="en-US" altLang="zh-CN" dirty="0"/>
                  <a:t>Shrinkage</a:t>
                </a:r>
                <a:r>
                  <a:rPr lang="zh-CN" altLang="zh-CN" dirty="0"/>
                  <a:t>）提升的协方差矩阵预测准确性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zh-CN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/>
                      <m:t>𝛿</m:t>
                    </m:r>
                  </m:oMath>
                </a14:m>
                <a:r>
                  <a:rPr lang="zh-CN" altLang="zh-CN" dirty="0"/>
                  <a:t>是收缩因子，</a:t>
                </a:r>
                <a14:m>
                  <m:oMath xmlns:m="http://schemas.openxmlformats.org/officeDocument/2006/math">
                    <m:r>
                      <a:rPr lang="en-US" altLang="zh-CN" b="1" i="1" dirty="0"/>
                      <m:t>𝑭</m:t>
                    </m:r>
                  </m:oMath>
                </a14:m>
                <a:r>
                  <a:rPr lang="zh-CN" altLang="zh-CN" dirty="0"/>
                  <a:t>为一个高度结构化的矩阵，如对角阵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高斯判别模型的训练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822967" y="2611965"/>
                <a:ext cx="3472297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𝛿</m:t>
                      </m:r>
                      <m:sSub>
                        <m:sSub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+(1−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𝛿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800" b="1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𝑭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7" y="2611965"/>
                <a:ext cx="3472297" cy="5347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811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高斯判别分析对多类分类很容易，因为每一类都处理好了，所有类就处理好了。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多类分类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79" y="2584450"/>
            <a:ext cx="5104272" cy="38005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2" y="2584450"/>
            <a:ext cx="5087879" cy="380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68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61713" cy="5237271"/>
          </a:xfrm>
        </p:spPr>
        <p:txBody>
          <a:bodyPr/>
          <a:lstStyle/>
          <a:p>
            <a:r>
              <a:rPr lang="zh-CN" altLang="zh-CN" dirty="0"/>
              <a:t>在深度学习流行之前，</a:t>
            </a:r>
            <a:r>
              <a:rPr lang="en-US" altLang="zh-CN" dirty="0"/>
              <a:t>LDA</a:t>
            </a:r>
            <a:r>
              <a:rPr lang="zh-CN" altLang="zh-CN" dirty="0"/>
              <a:t>分类</a:t>
            </a:r>
            <a:r>
              <a:rPr lang="zh-CN" altLang="zh-CN" dirty="0" smtClean="0"/>
              <a:t>器是</a:t>
            </a:r>
            <a:r>
              <a:rPr lang="zh-CN" altLang="zh-CN" dirty="0"/>
              <a:t>图像</a:t>
            </a:r>
            <a:r>
              <a:rPr lang="zh-CN" altLang="zh-CN" dirty="0" smtClean="0"/>
              <a:t>分类任务</a:t>
            </a:r>
            <a:r>
              <a:rPr lang="zh-CN" altLang="zh-CN" dirty="0"/>
              <a:t>的主流分类器</a:t>
            </a:r>
            <a:r>
              <a:rPr lang="zh-CN" altLang="zh-CN" dirty="0" smtClean="0"/>
              <a:t>之一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MNIST</a:t>
            </a:r>
            <a:r>
              <a:rPr lang="zh-CN" altLang="zh-CN" dirty="0"/>
              <a:t>数据</a:t>
            </a:r>
            <a:r>
              <a:rPr lang="zh-CN" altLang="zh-CN" dirty="0" smtClean="0"/>
              <a:t>集</a:t>
            </a:r>
            <a:r>
              <a:rPr lang="zh-CN" altLang="en-US" dirty="0" smtClean="0"/>
              <a:t>：书写体数字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zh-CN" dirty="0" smtClean="0"/>
              <a:t>训练</a:t>
            </a:r>
            <a:r>
              <a:rPr lang="zh-CN" altLang="zh-CN" dirty="0"/>
              <a:t>集</a:t>
            </a:r>
            <a:r>
              <a:rPr lang="en-US" altLang="zh-CN" dirty="0"/>
              <a:t>42,000</a:t>
            </a:r>
            <a:r>
              <a:rPr lang="zh-CN" altLang="zh-CN" dirty="0"/>
              <a:t>张，测试集</a:t>
            </a:r>
            <a:r>
              <a:rPr lang="en-US" altLang="zh-CN" dirty="0"/>
              <a:t> 28,000</a:t>
            </a:r>
            <a:r>
              <a:rPr lang="zh-CN" altLang="zh-CN" dirty="0"/>
              <a:t>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zh-CN" dirty="0" smtClean="0"/>
              <a:t>尺寸</a:t>
            </a:r>
            <a:r>
              <a:rPr lang="zh-CN" altLang="zh-CN" dirty="0"/>
              <a:t>为（</a:t>
            </a:r>
            <a:r>
              <a:rPr lang="en-US" altLang="zh-CN" dirty="0"/>
              <a:t>28, 28</a:t>
            </a:r>
            <a:r>
              <a:rPr lang="zh-CN" altLang="zh-CN" dirty="0"/>
              <a:t>）的黑白图，每个像素值为</a:t>
            </a:r>
            <a:r>
              <a:rPr lang="en-US" altLang="zh-CN" dirty="0"/>
              <a:t>0</a:t>
            </a:r>
            <a:r>
              <a:rPr lang="zh-CN" altLang="zh-CN" dirty="0"/>
              <a:t>到和</a:t>
            </a:r>
            <a:r>
              <a:rPr lang="en-US" altLang="zh-CN" dirty="0"/>
              <a:t>255</a:t>
            </a:r>
            <a:r>
              <a:rPr lang="zh-CN" altLang="zh-CN" dirty="0"/>
              <a:t>之间</a:t>
            </a:r>
            <a:r>
              <a:rPr lang="zh-CN" altLang="zh-CN" dirty="0" smtClean="0"/>
              <a:t>数值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特征提取：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（降维部分讲解），得到</a:t>
            </a:r>
            <a:r>
              <a:rPr lang="en-US" altLang="zh-CN" dirty="0"/>
              <a:t>154</a:t>
            </a:r>
            <a:r>
              <a:rPr lang="zh-CN" altLang="zh-CN" dirty="0"/>
              <a:t>维特征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线性判别分析：</a:t>
            </a:r>
            <a:r>
              <a:rPr lang="zh-CN" altLang="zh-CN" dirty="0"/>
              <a:t>正确率为</a:t>
            </a:r>
            <a:r>
              <a:rPr lang="en-US" altLang="zh-CN" dirty="0" smtClean="0"/>
              <a:t>0.8680</a:t>
            </a:r>
            <a:r>
              <a:rPr lang="zh-CN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折</a:t>
            </a:r>
            <a:r>
              <a:rPr lang="zh-CN" altLang="en-US" dirty="0"/>
              <a:t>交叉验证估计）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线性</a:t>
            </a:r>
            <a:r>
              <a:rPr lang="en-US" altLang="zh-CN" dirty="0" smtClean="0"/>
              <a:t>SVM</a:t>
            </a:r>
            <a:r>
              <a:rPr lang="zh-CN" altLang="en-US" dirty="0" smtClean="0"/>
              <a:t>：</a:t>
            </a:r>
            <a:r>
              <a:rPr lang="zh-CN" altLang="zh-CN" dirty="0" smtClean="0"/>
              <a:t>， </a:t>
            </a:r>
            <a:r>
              <a:rPr lang="zh-CN" altLang="zh-CN" dirty="0"/>
              <a:t>正确率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xxxx</a:t>
            </a:r>
            <a:r>
              <a:rPr lang="zh-CN" altLang="zh-CN" dirty="0" smtClean="0"/>
              <a:t>，</a:t>
            </a:r>
            <a:r>
              <a:rPr lang="zh-CN" altLang="zh-CN" dirty="0"/>
              <a:t>比朴素贝叶斯分类器</a:t>
            </a:r>
            <a:r>
              <a:rPr lang="zh-CN" altLang="zh-CN" dirty="0" smtClean="0"/>
              <a:t>性能好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  <a:r>
              <a:rPr kumimoji="1" lang="zh-CN" altLang="en-US" dirty="0" smtClean="0"/>
              <a:t>：</a:t>
            </a:r>
            <a:r>
              <a:rPr lang="en-US" altLang="zh-CN" dirty="0"/>
              <a:t> MNIST</a:t>
            </a:r>
            <a:r>
              <a:rPr lang="zh-CN" altLang="zh-CN" dirty="0"/>
              <a:t>手写数字识别 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90083" y="6015702"/>
            <a:ext cx="2446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5_PCALDA_Minist.ipynb</a:t>
            </a:r>
            <a:endParaRPr lang="zh-CN" altLang="en-US" dirty="0"/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620250" y="1924050"/>
            <a:ext cx="2171700" cy="21907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8997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3062586"/>
            <a:ext cx="6410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ea typeface="微软雅黑" pitchFamily="34" charset="-122"/>
              </a:rPr>
              <a:t>The End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28413" cy="5237271"/>
              </a:xfrm>
            </p:spPr>
            <p:txBody>
              <a:bodyPr/>
              <a:lstStyle/>
              <a:p>
                <a:pPr marL="361950" indent="-361950">
                  <a:buClr>
                    <a:schemeClr val="tx1"/>
                  </a:buClr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对所有变量的分布建模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  <m:r>
                      <a:rPr lang="zh-CN" altLang="en-US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类先验概率</a:t>
                </a:r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可用多项分布表示</a:t>
                </a:r>
                <a:r>
                  <a:rPr kumimoji="1" lang="zh-CN" altLang="en-US" sz="2800" dirty="0" smtClean="0"/>
                  <a:t> </a:t>
                </a:r>
                <a:r>
                  <a:rPr kumimoji="1"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𝑦</m:t>
                    </m:r>
                    <m:r>
                      <a:rPr lang="en-US" altLang="zh-CN" sz="28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noulli</m:t>
                    </m:r>
                    <m:r>
                      <a:rPr lang="en-US" altLang="zh-CN" sz="2800" i="1" dirty="0">
                        <a:latin typeface="Cambria Math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28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28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类条件概率</a:t>
                </a:r>
                <a:r>
                  <a:rPr lang="en-US" altLang="zh-CN" sz="2800" dirty="0" smtClean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：由于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为多维向量，条件分布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建模困难，对其做适当假设</a:t>
                </a:r>
                <a:endParaRPr lang="en-US" altLang="zh-CN" sz="2800" dirty="0" smtClean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CN" sz="20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61950" indent="-361950">
                  <a:buClr>
                    <a:schemeClr val="tx1"/>
                  </a:buClr>
                </a:pP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朴素贝叶斯：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在给定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的情况下，</a:t>
                </a:r>
                <a:r>
                  <a:rPr lang="en-US" altLang="zh-CN" b="1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的各维独立</a:t>
                </a:r>
                <a:endParaRPr lang="en-US" altLang="zh-CN" dirty="0" smtClean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361950" indent="-361950">
                  <a:buClr>
                    <a:schemeClr val="tx1"/>
                  </a:buClr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高斯判别分析：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在给定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的情况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下，</a:t>
                </a:r>
                <a:r>
                  <a:rPr lang="en-US" altLang="zh-CN" b="1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为多元高斯分布</a:t>
                </a: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kumimoji="1" lang="zh-CN" altLang="en-US" sz="32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28413" cy="5237271"/>
              </a:xfrm>
              <a:blipFill rotWithShape="0">
                <a:blip r:embed="rId2"/>
                <a:stretch>
                  <a:fillRect l="-907" r="-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产生式分类器</a:t>
            </a:r>
          </a:p>
        </p:txBody>
      </p:sp>
    </p:spTree>
    <p:extLst>
      <p:ext uri="{BB962C8B-B14F-4D97-AF65-F5344CB8AC3E}">
        <p14:creationId xmlns:p14="http://schemas.microsoft.com/office/powerpoint/2010/main" val="87352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73914" y="2621086"/>
            <a:ext cx="354163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产生式分类器</a:t>
            </a:r>
            <a:endParaRPr lang="en-US" altLang="zh-CN" sz="2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朴素贝叶斯分类器</a:t>
            </a:r>
            <a:endParaRPr lang="en-US" altLang="zh-CN" sz="22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高斯判别分析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518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7393" y="846877"/>
                <a:ext cx="10933113" cy="5237271"/>
              </a:xfrm>
            </p:spPr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假设共有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类别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∈{1,2,…,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dirty="0" smtClean="0"/>
                  <a:t>类别</a:t>
                </a:r>
                <a:r>
                  <a:rPr kumimoji="1" lang="zh-CN" altLang="en-US" dirty="0"/>
                  <a:t>的先验</a:t>
                </a:r>
                <a:r>
                  <a:rPr kumimoji="1" lang="zh-CN" altLang="en-US" dirty="0" smtClean="0"/>
                  <a:t>分布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 smtClean="0"/>
                  <a:t> </a:t>
                </a:r>
                <a:r>
                  <a:rPr kumimoji="1" lang="zh-CN" altLang="en-US" dirty="0"/>
                  <a:t>两类：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Bernoulli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多类 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每个样本的特征为：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朴素贝叶斯分类器是比较简单也很常用的分类器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 简单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朴素：假设各维特征在给定类别标签的情况下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条件独立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通常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即使特征条件独立的假设不满足，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NBC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在实际系统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中的性能也不错。因为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NBC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比较简单，不容易过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拟合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7393" y="846877"/>
                <a:ext cx="10933113" cy="5237271"/>
              </a:xfrm>
              <a:blipFill rotWithShape="0">
                <a:blip r:embed="rId2"/>
                <a:stretch>
                  <a:fillRect l="-1004" b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628121" cy="455612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朴素贝叶斯</a:t>
            </a:r>
            <a:r>
              <a:rPr lang="en-US" altLang="zh-CN" dirty="0">
                <a:latin typeface="Calibri" panose="020F0502020204030204" pitchFamily="34" charset="0"/>
              </a:rPr>
              <a:t> (Naive Bayes Classifier, NBC)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245595" y="4299798"/>
                <a:ext cx="5308954" cy="93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95" y="4299798"/>
                <a:ext cx="5308954" cy="930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790444" y="1440398"/>
                <a:ext cx="4880062" cy="1132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Multi</m:t>
                      </m:r>
                      <m:r>
                        <m:rPr>
                          <m:sty m:val="p"/>
                        </m:rPr>
                        <a:rPr lang="en-US" altLang="zh-CN" sz="24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noulli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44" y="1440398"/>
                <a:ext cx="4880062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77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846877"/>
            <a:ext cx="10752465" cy="5237271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可采用极大似然估计求解模型参数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似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然函数为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/>
          </a:p>
          <a:p>
            <a:endParaRPr kumimoji="1"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7599421" cy="594189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朴素贝叶斯的训练（模型参数估计</a:t>
            </a:r>
            <a:r>
              <a:rPr lang="zh-CN" altLang="en-US" dirty="0" smtClean="0">
                <a:latin typeface="Calibri" panose="020F0502020204030204" pitchFamily="34" charset="0"/>
              </a:rPr>
              <a:t>）</a:t>
            </a:r>
            <a:r>
              <a:rPr lang="en-US" altLang="zh-CN" dirty="0" smtClean="0">
                <a:latin typeface="Calibri" panose="020F0502020204030204" pitchFamily="34" charset="0"/>
              </a:rPr>
              <a:t>——</a:t>
            </a:r>
            <a:r>
              <a:rPr lang="zh-CN" altLang="en-US" dirty="0" smtClean="0">
                <a:latin typeface="Calibri" panose="020F0502020204030204" pitchFamily="34" charset="0"/>
              </a:rPr>
              <a:t>类先验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133074" y="2007809"/>
                <a:ext cx="10661700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74" y="2007809"/>
                <a:ext cx="10661700" cy="11308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90529" y="3166624"/>
                <a:ext cx="7876130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is-IS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is-I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1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29" y="3166624"/>
                <a:ext cx="7876130" cy="11329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02598" y="4342933"/>
                <a:ext cx="9035999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is-IS" altLang="zh-CN" sz="24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4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limLoc m:val="subSup"/>
                                                  <m:ctrlPr>
                                                    <a:rPr kumimoji="1" lang="is-IS" altLang="zh-CN" sz="240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5"/>
                                                    </m:rP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𝐷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b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|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C00000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98" y="4342933"/>
                <a:ext cx="9035999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902598" y="5540145"/>
                <a:ext cx="7301550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98" y="5540145"/>
                <a:ext cx="7301550" cy="11747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8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46877"/>
                <a:ext cx="10752465" cy="5237271"/>
              </a:xfrm>
            </p:spPr>
            <p:txBody>
              <a:bodyPr/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然函数为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类先验分布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的参数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与似然函数中第一项无关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kumimoji="1" lang="zh-CN" altLang="en-US" dirty="0"/>
                  <a:t>求参数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，需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约束条件：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altLang="zh-CN" dirty="0" smtClean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094162"/>
                    </a:solidFill>
                  </a:rPr>
                  <a:t>采用拉格朗日乘子法求极</a:t>
                </a:r>
                <a:r>
                  <a:rPr lang="zh-CN" altLang="en-US" dirty="0" smtClean="0">
                    <a:solidFill>
                      <a:srgbClr val="094162"/>
                    </a:solidFill>
                  </a:rPr>
                  <a:t>值：</a:t>
                </a: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/>
              </a:p>
              <a:p>
                <a:endParaRPr kumimoji="1"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46877"/>
                <a:ext cx="10752465" cy="5237271"/>
              </a:xfrm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65971" cy="474662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斯的</a:t>
            </a:r>
            <a:r>
              <a:rPr lang="zh-CN" altLang="en-US" smtClean="0">
                <a:latin typeface="Calibri" panose="020F0502020204030204" pitchFamily="34" charset="0"/>
              </a:rPr>
              <a:t>训练（模型参数估计）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58779" y="1317669"/>
                <a:ext cx="8176149" cy="117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1317669"/>
                <a:ext cx="8176149" cy="11747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79075" y="4732523"/>
                <a:ext cx="5236498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4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5" y="4732523"/>
                <a:ext cx="5236498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605533" y="5216811"/>
                <a:ext cx="4644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的所有样本占所有样本的比例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33" y="5216811"/>
                <a:ext cx="464434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102" t="-10526" r="-118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937351" y="4262475"/>
                <a:ext cx="7562710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is-I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1" y="4262475"/>
                <a:ext cx="7562710" cy="5091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86165" y="5678476"/>
                <a:ext cx="4375557" cy="843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65" y="5678476"/>
                <a:ext cx="4375557" cy="8435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3"/>
              <p:cNvSpPr txBox="1"/>
              <p:nvPr/>
            </p:nvSpPr>
            <p:spPr>
              <a:xfrm>
                <a:off x="955504" y="5784658"/>
                <a:ext cx="3349700" cy="1040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4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altLang="zh-CN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04" y="5784658"/>
                <a:ext cx="3349700" cy="10406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 bwMode="auto">
          <a:xfrm>
            <a:off x="6032318" y="5243441"/>
            <a:ext cx="319368" cy="1544433"/>
          </a:xfrm>
          <a:prstGeom prst="rightBrace">
            <a:avLst>
              <a:gd name="adj1" fmla="val 8333"/>
              <a:gd name="adj2" fmla="val 524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3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36942</TotalTime>
  <Pages>0</Pages>
  <Words>2899</Words>
  <Characters>0</Characters>
  <Application>Microsoft Macintosh PowerPoint</Application>
  <DocSecurity>0</DocSecurity>
  <PresentationFormat>宽屏</PresentationFormat>
  <Lines>0</Lines>
  <Paragraphs>585</Paragraphs>
  <Slides>45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-apple-system</vt:lpstr>
      <vt:lpstr>Calibri</vt:lpstr>
      <vt:lpstr>Calibri Light</vt:lpstr>
      <vt:lpstr>Cambria Math</vt:lpstr>
      <vt:lpstr>Microsoft YaHei</vt:lpstr>
      <vt:lpstr>Segoe UI</vt:lpstr>
      <vt:lpstr>Times New Roman</vt:lpstr>
      <vt:lpstr>Wingdings</vt:lpstr>
      <vt:lpstr>等线</vt:lpstr>
      <vt:lpstr>方正博雅宋_GBK</vt:lpstr>
      <vt:lpstr>宋体</vt:lpstr>
      <vt:lpstr>微软雅黑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Microsoft Office 用户</cp:lastModifiedBy>
  <cp:revision>691</cp:revision>
  <cp:lastPrinted>2018-11-27T04:57:50Z</cp:lastPrinted>
  <dcterms:created xsi:type="dcterms:W3CDTF">2014-06-29T11:45:14Z</dcterms:created>
  <dcterms:modified xsi:type="dcterms:W3CDTF">2021-01-22T13:59:37Z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